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xlsx" ContentType="application/vnd.openxmlformats-officedocument.spreadsheetml.sheet"/>
  <Default Extension="gif" ContentType="image/gif"/>
  <Default Extension="png" ContentType="image/png"/>
  <Default Extension="rels" ContentType="application/vnd.openxmlformats-package.relationships+xml"/>
  <Override PartName="/customXml/itemProps5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476" r:id="rId3"/>
    <p:sldId id="480" r:id="rId4"/>
    <p:sldId id="503" r:id="rId5"/>
    <p:sldId id="481" r:id="rId6"/>
    <p:sldId id="486" r:id="rId7"/>
    <p:sldId id="485" r:id="rId8"/>
    <p:sldId id="504" r:id="rId9"/>
    <p:sldId id="482" r:id="rId10"/>
    <p:sldId id="490" r:id="rId11"/>
    <p:sldId id="491" r:id="rId12"/>
    <p:sldId id="492" r:id="rId13"/>
    <p:sldId id="483" r:id="rId14"/>
    <p:sldId id="493" r:id="rId15"/>
    <p:sldId id="494" r:id="rId16"/>
    <p:sldId id="495" r:id="rId17"/>
    <p:sldId id="484" r:id="rId18"/>
    <p:sldId id="496" r:id="rId19"/>
    <p:sldId id="497" r:id="rId20"/>
    <p:sldId id="500" r:id="rId21"/>
    <p:sldId id="339" r:id="rId22"/>
  </p:sldIdLst>
  <p:sldSz cx="12192000" cy="6858000"/>
  <p:notesSz cx="6858000" cy="9144000"/>
  <p:embeddedFontLst>
    <p:embeddedFont>
      <p:font typeface="思源黑体 CN Light" panose="020B0300000000000000" pitchFamily="34" charset="-122"/>
      <p:regular r:id="rId30"/>
    </p:embeddedFont>
    <p:embeddedFont>
      <p:font typeface="Mongolian Baiti" panose="03000500000000000000" pitchFamily="66" charset="0"/>
      <p:regular r:id="rId31"/>
    </p:embeddedFont>
    <p:embeddedFont>
      <p:font typeface="等线" panose="02010600030101010101" charset="-122"/>
      <p:regular r:id="rId32"/>
    </p:embeddedFont>
    <p:embeddedFont>
      <p:font typeface="黑体" panose="02010609060101010101" charset="-122"/>
      <p:regular r:id="rId33"/>
    </p:embeddedFont>
    <p:embeddedFont>
      <p:font typeface="等线 Light" panose="02010600030101010101" charset="-122"/>
      <p:regular r:id="rId34"/>
    </p:embeddedFont>
  </p:embeddedFontLst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彭 玉凤" initials="彭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478A"/>
    <a:srgbClr val="0779B3"/>
    <a:srgbClr val="02A4BB"/>
    <a:srgbClr val="004EC0"/>
    <a:srgbClr val="004EBE"/>
    <a:srgbClr val="E3F8F6"/>
    <a:srgbClr val="1F7B72"/>
    <a:srgbClr val="FA0100"/>
    <a:srgbClr val="3F5D64"/>
    <a:srgbClr val="F5E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899" autoAdjust="0"/>
    <p:restoredTop sz="95244" autoAdjust="0"/>
  </p:normalViewPr>
  <p:slideViewPr>
    <p:cSldViewPr snapToGrid="0">
      <p:cViewPr varScale="1">
        <p:scale>
          <a:sx n="83" d="100"/>
          <a:sy n="83" d="100"/>
        </p:scale>
        <p:origin x="2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gs" Target="tags/tag6.xml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customXml" Target="../customXml/item1.xml"/><Relationship Id="rId28" Type="http://schemas.openxmlformats.org/officeDocument/2006/relationships/customXmlProps" Target="../customXml/itemProps5.xml"/><Relationship Id="rId27" Type="http://schemas.openxmlformats.org/officeDocument/2006/relationships/commentAuthors" Target="commentAuthors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rgbClr val="004EC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07478A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0779B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02A4BB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800" b="0" i="0" u="none" strike="noStrike" kern="1200" baseline="0">
                    <a:solidFill>
                      <a:schemeClr val="bg1">
                        <a:lumMod val="95000"/>
                      </a:schemeClr>
                    </a:solidFill>
                    <a:latin typeface="Roboto Black" panose="02000000000000000000" pitchFamily="2" charset="0"/>
                    <a:ea typeface="Roboto Black" panose="02000000000000000000" pitchFamily="2" charset="0"/>
                    <a:cs typeface="+mn-cs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GIF>
</file>

<file path=ppt/media/image11.GIF>
</file>

<file path=ppt/media/image12.jpeg>
</file>

<file path=ppt/media/image13.jpeg>
</file>

<file path=ppt/media/image14.jpeg>
</file>

<file path=ppt/media/image15.png>
</file>

<file path=ppt/media/image2.jpeg>
</file>

<file path=ppt/media/image3.GIF>
</file>

<file path=ppt/media/image4.GIF>
</file>

<file path=ppt/media/image5.jpeg>
</file>

<file path=ppt/media/image6.GIF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4B8D6-D3B2-41EA-8A14-DDB9D85502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8B1140-33F8-4D7B-9700-972C31F3618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F365A-7AF0-4DDA-8EB7-F2A205D6FD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688E6F-A7E4-497B-9601-1A555E9D6D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tags" Target="../tags/tag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5.png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.xml"/><Relationship Id="rId2" Type="http://schemas.openxmlformats.org/officeDocument/2006/relationships/image" Target="../media/image4.GIF"/><Relationship Id="rId1" Type="http://schemas.openxmlformats.org/officeDocument/2006/relationships/image" Target="../media/image3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GIF"/><Relationship Id="rId3" Type="http://schemas.openxmlformats.org/officeDocument/2006/relationships/image" Target="../media/image6.GIF"/><Relationship Id="rId2" Type="http://schemas.openxmlformats.org/officeDocument/2006/relationships/image" Target="../media/image5.jpeg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590843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 rot="16200000">
            <a:off x="9952232" y="2714333"/>
            <a:ext cx="162184" cy="43173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67690" y="2005330"/>
            <a:ext cx="101822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72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Simple Action Game</a:t>
            </a:r>
            <a:endParaRPr lang="en-US" altLang="zh-CN" sz="72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95325" y="563896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695325" y="661867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695325" y="759838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79575" y="3022456"/>
            <a:ext cx="81796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1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Design and implementation </a:t>
            </a:r>
            <a:endParaRPr lang="zh-CN" altLang="en-US" sz="1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6" name="矩形 15"/>
          <p:cNvSpPr/>
          <p:nvPr/>
        </p:nvSpPr>
        <p:spPr>
          <a:xfrm rot="16200000">
            <a:off x="10610040" y="3755362"/>
            <a:ext cx="162186" cy="3001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0368902" y="479159"/>
            <a:ext cx="13982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endParaRPr lang="zh-CN" altLang="en-US" sz="16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695325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: 圆角 20"/>
          <p:cNvSpPr/>
          <p:nvPr/>
        </p:nvSpPr>
        <p:spPr>
          <a:xfrm>
            <a:off x="3935332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098280" y="0"/>
            <a:ext cx="309372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9097645" y="2722880"/>
            <a:ext cx="30949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en-US" altLang="zh-CN" sz="28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  <a:sym typeface="+mn-ea"/>
              </a:rPr>
              <a:t>Implementation </a:t>
            </a:r>
            <a:endParaRPr lang="en-US" altLang="zh-CN" sz="28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  <a:sym typeface="+mn-ea"/>
            </a:endParaRPr>
          </a:p>
        </p:txBody>
      </p:sp>
      <p:pic>
        <p:nvPicPr>
          <p:cNvPr id="6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440" y="0"/>
            <a:ext cx="727773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email"/>
          <a:srcRect/>
          <a:stretch>
            <a:fillRect/>
          </a:stretch>
        </p:blipFill>
        <p:spPr>
          <a:xfrm>
            <a:off x="5818188" y="1089025"/>
            <a:ext cx="5715000" cy="518808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531047" y="3221403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6794342" y="3166888"/>
            <a:ext cx="33432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Advantage</a:t>
            </a:r>
            <a:endParaRPr lang="en-US" altLang="zh-CN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1825" y="2479040"/>
            <a:ext cx="40640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/>
              <a:t>Detect according to path</a:t>
            </a: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/>
              <a:t>Custom detection size</a:t>
            </a: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/>
              <a:t>Calculate the direction of attack</a:t>
            </a:r>
            <a:endParaRPr lang="en-US" altLang="zh-CN"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3643" y="1623836"/>
            <a:ext cx="395423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03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Block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265176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3" name="文本框 2"/>
          <p:cNvSpPr txBox="1"/>
          <p:nvPr/>
        </p:nvSpPr>
        <p:spPr>
          <a:xfrm>
            <a:off x="-1073396" y="2890391"/>
            <a:ext cx="510710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Block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20" name="图片 19" descr="动画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014345" y="2890520"/>
            <a:ext cx="4347210" cy="289877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4358005" y="1185545"/>
            <a:ext cx="40640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Judge perfect block</a:t>
            </a:r>
            <a:endParaRPr lang="en-US" altLang="zh-CN" sz="20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Successive block</a:t>
            </a:r>
            <a:endParaRPr lang="en-US" altLang="zh-CN" sz="20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/>
              <a:t>Animation of attack direction</a:t>
            </a:r>
            <a:endParaRPr lang="en-US" altLang="zh-CN" sz="20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/>
              <a:t>Attack impact</a:t>
            </a:r>
            <a:r>
              <a:rPr lang="en-US" altLang="zh-CN" sz="2000" b="1"/>
              <a:t>ion</a:t>
            </a:r>
            <a:endParaRPr lang="en-US" altLang="zh-CN" sz="2000" b="1"/>
          </a:p>
        </p:txBody>
      </p:sp>
      <p:pic>
        <p:nvPicPr>
          <p:cNvPr id="4" name="图片 3" descr="动画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720" y="2890520"/>
            <a:ext cx="4347210" cy="28987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/>
        </p:nvGraphicFramePr>
        <p:xfrm>
          <a:off x="4069078" y="1681121"/>
          <a:ext cx="4053844" cy="43743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1802642" y="680591"/>
            <a:ext cx="85867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Shortcomings and causes analysis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" name="任意多边形: 形状 9"/>
          <p:cNvSpPr/>
          <p:nvPr/>
        </p:nvSpPr>
        <p:spPr>
          <a:xfrm>
            <a:off x="7193280" y="2407920"/>
            <a:ext cx="929642" cy="289560"/>
          </a:xfrm>
          <a:custGeom>
            <a:avLst/>
            <a:gdLst>
              <a:gd name="connsiteX0" fmla="*/ 0 w 1524000"/>
              <a:gd name="connsiteY0" fmla="*/ 381000 h 381000"/>
              <a:gd name="connsiteX1" fmla="*/ 381000 w 1524000"/>
              <a:gd name="connsiteY1" fmla="*/ 0 h 381000"/>
              <a:gd name="connsiteX2" fmla="*/ 1524000 w 1524000"/>
              <a:gd name="connsiteY2" fmla="*/ 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381000">
                <a:moveTo>
                  <a:pt x="0" y="381000"/>
                </a:moveTo>
                <a:lnTo>
                  <a:pt x="381000" y="0"/>
                </a:lnTo>
                <a:lnTo>
                  <a:pt x="1524000" y="0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: 形状 11"/>
          <p:cNvSpPr/>
          <p:nvPr/>
        </p:nvSpPr>
        <p:spPr>
          <a:xfrm>
            <a:off x="3825240" y="2133600"/>
            <a:ext cx="1859280" cy="198120"/>
          </a:xfrm>
          <a:custGeom>
            <a:avLst/>
            <a:gdLst>
              <a:gd name="connsiteX0" fmla="*/ 1859280 w 1859280"/>
              <a:gd name="connsiteY0" fmla="*/ 198120 h 198120"/>
              <a:gd name="connsiteX1" fmla="*/ 1661160 w 1859280"/>
              <a:gd name="connsiteY1" fmla="*/ 0 h 198120"/>
              <a:gd name="connsiteX2" fmla="*/ 0 w 1859280"/>
              <a:gd name="connsiteY2" fmla="*/ 0 h 19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9280" h="198120">
                <a:moveTo>
                  <a:pt x="1859280" y="198120"/>
                </a:moveTo>
                <a:lnTo>
                  <a:pt x="166116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95324" y="1678949"/>
            <a:ext cx="3058317" cy="162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</a:t>
            </a:r>
            <a:endParaRPr lang="en-US" altLang="zh-CN" sz="20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algn="r"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massa.1</a:t>
            </a:r>
            <a:endParaRPr lang="zh-CN" altLang="en-US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3825240" y="2987040"/>
            <a:ext cx="899160" cy="1256472"/>
          </a:xfrm>
          <a:custGeom>
            <a:avLst/>
            <a:gdLst>
              <a:gd name="connsiteX0" fmla="*/ 1203960 w 1203960"/>
              <a:gd name="connsiteY0" fmla="*/ 0 h 792480"/>
              <a:gd name="connsiteX1" fmla="*/ 640080 w 1203960"/>
              <a:gd name="connsiteY1" fmla="*/ 792480 h 792480"/>
              <a:gd name="connsiteX2" fmla="*/ 0 w 1203960"/>
              <a:gd name="connsiteY2" fmla="*/ 792480 h 79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3960" h="792480">
                <a:moveTo>
                  <a:pt x="1203960" y="0"/>
                </a:moveTo>
                <a:lnTo>
                  <a:pt x="640080" y="792480"/>
                </a:lnTo>
                <a:lnTo>
                  <a:pt x="0" y="792480"/>
                </a:ln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695324" y="3895477"/>
            <a:ext cx="3058317" cy="162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</a:t>
            </a:r>
            <a:endParaRPr lang="en-US" altLang="zh-CN" sz="20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algn="r"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massa.1</a:t>
            </a:r>
            <a:endParaRPr lang="zh-CN" altLang="en-US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9" name="任意多边形: 形状 18"/>
          <p:cNvSpPr/>
          <p:nvPr/>
        </p:nvSpPr>
        <p:spPr>
          <a:xfrm>
            <a:off x="5120640" y="5120640"/>
            <a:ext cx="3002280" cy="762000"/>
          </a:xfrm>
          <a:custGeom>
            <a:avLst/>
            <a:gdLst>
              <a:gd name="connsiteX0" fmla="*/ 0 w 3002280"/>
              <a:gd name="connsiteY0" fmla="*/ 0 h 762000"/>
              <a:gd name="connsiteX1" fmla="*/ 182880 w 3002280"/>
              <a:gd name="connsiteY1" fmla="*/ 762000 h 762000"/>
              <a:gd name="connsiteX2" fmla="*/ 3002280 w 3002280"/>
              <a:gd name="connsiteY2" fmla="*/ 762000 h 76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02280" h="762000">
                <a:moveTo>
                  <a:pt x="0" y="0"/>
                </a:moveTo>
                <a:lnTo>
                  <a:pt x="182880" y="762000"/>
                </a:lnTo>
                <a:lnTo>
                  <a:pt x="3002280" y="762000"/>
                </a:ln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8366759" y="2021403"/>
            <a:ext cx="3058317" cy="162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</a:t>
            </a:r>
            <a:endParaRPr lang="en-US" altLang="zh-CN" sz="20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massa.1</a:t>
            </a:r>
            <a:endParaRPr lang="zh-CN" altLang="en-US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366760" y="4705955"/>
            <a:ext cx="3058317" cy="162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</a:t>
            </a:r>
            <a:endParaRPr lang="en-US" altLang="zh-CN" sz="20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6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massa.1</a:t>
            </a:r>
            <a:endParaRPr lang="zh-CN" altLang="en-US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3825240" y="1936308"/>
            <a:ext cx="0" cy="1256472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3825240" y="4138488"/>
            <a:ext cx="0" cy="1271712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8137581" y="4942390"/>
            <a:ext cx="0" cy="1366335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8137581" y="2199769"/>
            <a:ext cx="0" cy="1366335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email"/>
          <a:srcRect r="-2"/>
          <a:stretch>
            <a:fillRect/>
          </a:stretch>
        </p:blipFill>
        <p:spPr>
          <a:xfrm>
            <a:off x="7106857" y="4016415"/>
            <a:ext cx="4109022" cy="284158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59210" y="874455"/>
            <a:ext cx="34608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r"/>
            <a:r>
              <a:rPr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Shortcomings and causes analysis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email"/>
          <a:srcRect r="-188"/>
          <a:stretch>
            <a:fillRect/>
          </a:stretch>
        </p:blipFill>
        <p:spPr>
          <a:xfrm>
            <a:off x="-1" y="-33925"/>
            <a:ext cx="6458673" cy="34629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25875" y="3738968"/>
            <a:ext cx="5247749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zh-CN" sz="28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dolor sit </a:t>
            </a:r>
            <a:endParaRPr lang="en-US" altLang="zh-CN" sz="28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8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8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8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800" dirty="0" err="1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8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 Fusce posuere, magna sed</a:t>
            </a:r>
            <a:endParaRPr lang="en-US" altLang="zh-CN" sz="18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algn="l">
              <a:lnSpc>
                <a:spcPct val="150000"/>
              </a:lnSpc>
            </a:pPr>
            <a:endParaRPr lang="zh-CN" altLang="en-US" sz="18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2" y="6562846"/>
            <a:ext cx="1643607" cy="295154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3643" y="1623836"/>
            <a:ext cx="395423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04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3523142" y="4154565"/>
            <a:ext cx="5145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zh-CN" altLang="en-US" sz="2400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后续工作计划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email"/>
          <a:srcRect r="-188"/>
          <a:stretch>
            <a:fillRect/>
          </a:stretch>
        </p:blipFill>
        <p:spPr>
          <a:xfrm>
            <a:off x="0" y="4416541"/>
            <a:ext cx="4553545" cy="244145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818069" y="3754821"/>
            <a:ext cx="32171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000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Subsequent work plan</a:t>
            </a:r>
            <a:endParaRPr lang="zh-CN" altLang="en-US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392101" y="835954"/>
            <a:ext cx="3217181" cy="2441459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7" name="矩形 6"/>
          <p:cNvSpPr/>
          <p:nvPr/>
        </p:nvSpPr>
        <p:spPr>
          <a:xfrm>
            <a:off x="6096000" y="835954"/>
            <a:ext cx="3217181" cy="2441459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8" name="矩形 7"/>
          <p:cNvSpPr/>
          <p:nvPr/>
        </p:nvSpPr>
        <p:spPr>
          <a:xfrm>
            <a:off x="6096000" y="3614195"/>
            <a:ext cx="3217181" cy="2441459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9" name="文本框 8"/>
          <p:cNvSpPr txBox="1"/>
          <p:nvPr/>
        </p:nvSpPr>
        <p:spPr>
          <a:xfrm>
            <a:off x="6430506" y="1022880"/>
            <a:ext cx="2571317" cy="199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</a:t>
            </a:r>
            <a:endParaRPr lang="en-US" altLang="zh-CN" sz="2000" dirty="0">
              <a:solidFill>
                <a:schemeClr val="bg1">
                  <a:lumMod val="9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massa.1</a:t>
            </a:r>
            <a:endParaRPr lang="zh-CN" altLang="en-US" sz="1600" dirty="0">
              <a:solidFill>
                <a:schemeClr val="bg1">
                  <a:lumMod val="9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15032" y="1022880"/>
            <a:ext cx="2571317" cy="199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</a:t>
            </a:r>
            <a:endParaRPr lang="en-US" altLang="zh-CN" sz="2000" dirty="0">
              <a:solidFill>
                <a:schemeClr val="bg1">
                  <a:lumMod val="9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massa.1</a:t>
            </a:r>
            <a:endParaRPr lang="zh-CN" altLang="en-US" sz="1600" dirty="0">
              <a:solidFill>
                <a:schemeClr val="bg1">
                  <a:lumMod val="9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30506" y="3824271"/>
            <a:ext cx="2571317" cy="199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</a:t>
            </a:r>
            <a:endParaRPr lang="en-US" altLang="zh-CN" sz="2000" dirty="0">
              <a:solidFill>
                <a:schemeClr val="bg1">
                  <a:lumMod val="9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massa.1</a:t>
            </a:r>
            <a:endParaRPr lang="zh-CN" altLang="en-US" sz="1600" dirty="0">
              <a:solidFill>
                <a:schemeClr val="bg1">
                  <a:lumMod val="9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675941" y="0"/>
            <a:ext cx="516059" cy="10890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91152" y="652808"/>
            <a:ext cx="62379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4000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l"/>
            <a:r>
              <a:rPr lang="en-US" altLang="zh-CN" sz="3200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Subsequent work plan</a:t>
            </a:r>
            <a:endParaRPr lang="zh-CN" altLang="en-US" sz="32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326511" y="3429001"/>
            <a:ext cx="9865489" cy="2286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4" name="矩形 3"/>
          <p:cNvSpPr/>
          <p:nvPr/>
        </p:nvSpPr>
        <p:spPr>
          <a:xfrm>
            <a:off x="695325" y="2077657"/>
            <a:ext cx="2429840" cy="31598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497999" y="2685327"/>
            <a:ext cx="2429840" cy="3159888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矩形 5"/>
          <p:cNvSpPr/>
          <p:nvPr/>
        </p:nvSpPr>
        <p:spPr>
          <a:xfrm>
            <a:off x="6300673" y="2210765"/>
            <a:ext cx="2429840" cy="31598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103348" y="2685327"/>
            <a:ext cx="2429840" cy="3159888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9" name="文本框 8"/>
          <p:cNvSpPr txBox="1"/>
          <p:nvPr/>
        </p:nvSpPr>
        <p:spPr>
          <a:xfrm>
            <a:off x="3566088" y="3152622"/>
            <a:ext cx="2571317" cy="199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</a:t>
            </a:r>
            <a:endParaRPr lang="en-US" altLang="zh-CN" sz="2000" dirty="0">
              <a:solidFill>
                <a:schemeClr val="bg1">
                  <a:lumMod val="9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massa.1</a:t>
            </a:r>
            <a:endParaRPr lang="zh-CN" altLang="en-US" sz="1600" dirty="0">
              <a:solidFill>
                <a:schemeClr val="bg1">
                  <a:lumMod val="9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197163" y="3152622"/>
            <a:ext cx="2571317" cy="199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</a:t>
            </a:r>
            <a:endParaRPr lang="en-US" altLang="zh-CN" sz="2000" dirty="0">
              <a:solidFill>
                <a:schemeClr val="bg1">
                  <a:lumMod val="9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600" dirty="0" err="1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600" dirty="0">
                <a:solidFill>
                  <a:schemeClr val="bg1">
                    <a:lumMod val="9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massa.1</a:t>
            </a:r>
            <a:endParaRPr lang="zh-CN" altLang="en-US" sz="1600" dirty="0">
              <a:solidFill>
                <a:schemeClr val="bg1">
                  <a:lumMod val="9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82628" y="2433856"/>
            <a:ext cx="2571317" cy="199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</a:t>
            </a:r>
            <a:endParaRPr lang="en-US" altLang="zh-CN" sz="2000" dirty="0">
              <a:solidFill>
                <a:schemeClr val="tx1">
                  <a:lumMod val="75000"/>
                  <a:lumOff val="2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 err="1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massa.1</a:t>
            </a:r>
            <a:endParaRPr lang="zh-CN" altLang="en-US" sz="1600" dirty="0">
              <a:solidFill>
                <a:schemeClr val="tx1">
                  <a:lumMod val="75000"/>
                  <a:lumOff val="2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368763" y="2433856"/>
            <a:ext cx="2571317" cy="1990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</a:t>
            </a:r>
            <a:endParaRPr lang="en-US" altLang="zh-CN" sz="2000" dirty="0">
              <a:solidFill>
                <a:schemeClr val="tx1">
                  <a:lumMod val="75000"/>
                  <a:lumOff val="2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 err="1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amet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, consectetuer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adipiscing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elit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. Maecenas porttitor congue massa.1</a:t>
            </a:r>
            <a:endParaRPr lang="zh-CN" altLang="en-US" sz="1600" dirty="0">
              <a:solidFill>
                <a:schemeClr val="tx1">
                  <a:lumMod val="75000"/>
                  <a:lumOff val="2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590843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 rot="16200000">
            <a:off x="9952232" y="2714333"/>
            <a:ext cx="162184" cy="43173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695325" y="563896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695325" y="661867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695325" y="759838"/>
            <a:ext cx="54636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79575" y="3022456"/>
            <a:ext cx="8179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1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Lorem ipsum dolor sit amet, consectetuer adipiscing elit. Maecenas </a:t>
            </a:r>
            <a:endParaRPr lang="zh-CN" altLang="en-US" sz="1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68000" y="4075641"/>
            <a:ext cx="257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>
                    <a:lumMod val="85000"/>
                    <a:alpha val="9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Mongolian Baiti" panose="03000500000000000000" pitchFamily="66" charset="0"/>
              </a:defRPr>
            </a:lvl1pPr>
          </a:lstStyle>
          <a:p>
            <a:pPr algn="ctr"/>
            <a:r>
              <a: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汇报人：稻小壳</a:t>
            </a: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52111" y="4072409"/>
            <a:ext cx="257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>
                    <a:lumMod val="85000"/>
                    <a:alpha val="9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Mongolian Baiti" panose="03000500000000000000" pitchFamily="66" charset="0"/>
              </a:defRPr>
            </a:lvl1pPr>
          </a:lstStyle>
          <a:p>
            <a:pPr algn="ctr"/>
            <a:r>
              <a: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日期：</a:t>
            </a:r>
            <a:r>
              <a:rPr lang="en-US" altLang="zh-CN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20XX.1.1</a:t>
            </a: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695325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: 圆角 14"/>
          <p:cNvSpPr/>
          <p:nvPr/>
        </p:nvSpPr>
        <p:spPr>
          <a:xfrm>
            <a:off x="3935332" y="4038119"/>
            <a:ext cx="2463510" cy="41857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 rot="16200000">
            <a:off x="10610040" y="3755362"/>
            <a:ext cx="162186" cy="3001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0350429" y="479159"/>
            <a:ext cx="1398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16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YOUR LOGO</a:t>
            </a:r>
            <a:endParaRPr lang="zh-CN" altLang="en-US" sz="16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79575" y="2006793"/>
            <a:ext cx="8179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72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THANK YOU</a:t>
            </a:r>
            <a:r>
              <a:rPr lang="zh-CN" altLang="en-US" sz="7200" dirty="0">
                <a:solidFill>
                  <a:schemeClr val="bg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！</a:t>
            </a:r>
            <a:endParaRPr lang="zh-CN" altLang="en-US" sz="7200" dirty="0">
              <a:solidFill>
                <a:schemeClr val="bg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4384431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94759" y="0"/>
            <a:ext cx="589672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297309" y="491514"/>
            <a:ext cx="81796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8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CONTENTS</a:t>
            </a:r>
            <a:endParaRPr lang="zh-CN" altLang="en-US" sz="8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94832" y="2612944"/>
            <a:ext cx="51457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 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09456" y="2171156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01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409456" y="2668844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409456" y="3153985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02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09456" y="3651673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9456" y="4206254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03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409456" y="4703942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5409456" y="5201630"/>
            <a:ext cx="8785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04</a:t>
            </a:r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409456" y="5699318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594832" y="2282274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594832" y="4295485"/>
            <a:ext cx="24558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Block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585307" y="3260871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</a:rPr>
              <a:t>Attack Check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585307" y="5330726"/>
            <a:ext cx="31687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Combo System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组合 102"/>
          <p:cNvGrpSpPr/>
          <p:nvPr/>
        </p:nvGrpSpPr>
        <p:grpSpPr>
          <a:xfrm>
            <a:off x="0" y="546735"/>
            <a:ext cx="7324090" cy="467995"/>
            <a:chOff x="0" y="861"/>
            <a:chExt cx="11534" cy="737"/>
          </a:xfrm>
        </p:grpSpPr>
        <p:sp>
          <p:nvSpPr>
            <p:cNvPr id="12" name="矩形 11"/>
            <p:cNvSpPr/>
            <p:nvPr>
              <p:custDataLst>
                <p:tags r:id="rId1"/>
              </p:custDataLst>
            </p:nvPr>
          </p:nvSpPr>
          <p:spPr>
            <a:xfrm>
              <a:off x="0" y="861"/>
              <a:ext cx="170" cy="737"/>
            </a:xfrm>
            <a:prstGeom prst="rect">
              <a:avLst/>
            </a:prstGeom>
            <a:solidFill>
              <a:srgbClr val="FF28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cs typeface="黑体" panose="02010609060101010101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" y="869"/>
              <a:ext cx="6631" cy="72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400" b="1" dirty="0"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稻壳儿</a:t>
              </a:r>
              <a:r>
                <a:rPr lang="en-US" altLang="zh-CN" sz="2400" b="1" dirty="0"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PPT</a:t>
              </a:r>
              <a:r>
                <a:rPr lang="zh-CN" altLang="en-US" sz="2400" b="1" dirty="0"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模板使用说明</a:t>
              </a:r>
              <a:endParaRPr lang="zh-CN" altLang="en-US" sz="24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474" y="1013"/>
              <a:ext cx="606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spc="100">
                  <a:solidFill>
                    <a:srgbClr val="000000">
                      <a:alpha val="60000"/>
                    </a:srgbClr>
                  </a:solidFill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（本页为说明页，用户使用模板时可删除本页内容）</a:t>
              </a:r>
              <a:endParaRPr lang="zh-CN" altLang="en-US" sz="1200" spc="100">
                <a:solidFill>
                  <a:srgbClr val="000000">
                    <a:alpha val="60000"/>
                  </a:srgbClr>
                </a:solidFill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631190" y="5476231"/>
            <a:ext cx="3298190" cy="55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700" dirty="0">
                <a:solidFill>
                  <a:srgbClr val="000000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【说明】</a:t>
            </a:r>
            <a:endParaRPr lang="zh-CN" altLang="en-US" sz="700" dirty="0">
              <a:solidFill>
                <a:srgbClr val="000000">
                  <a:alpha val="6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indent="0" algn="l" defTabSz="0" rtl="0" eaLnBrk="1" fontAlgn="auto" latinLnBrk="0" hangingPunct="1">
              <a:lnSpc>
                <a:spcPct val="150000"/>
              </a:lnSpc>
              <a:buNone/>
            </a:pPr>
            <a:r>
              <a:rPr lang="zh-CN" altLang="en-US" sz="700" dirty="0">
                <a:solidFill>
                  <a:srgbClr val="000000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模板中使用的字体为开源字体，请用户按照该款开源字体的开源协议要求来使用该字体。</a:t>
            </a:r>
            <a:endParaRPr lang="zh-CN" altLang="en-US" sz="700" dirty="0">
              <a:solidFill>
                <a:srgbClr val="000000">
                  <a:alpha val="6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cxnSp>
        <p:nvCxnSpPr>
          <p:cNvPr id="57" name="直接连接符 56"/>
          <p:cNvCxnSpPr/>
          <p:nvPr/>
        </p:nvCxnSpPr>
        <p:spPr>
          <a:xfrm>
            <a:off x="4179570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组合 77"/>
          <p:cNvGrpSpPr/>
          <p:nvPr/>
        </p:nvGrpSpPr>
        <p:grpSpPr>
          <a:xfrm>
            <a:off x="4480560" y="3369310"/>
            <a:ext cx="3230880" cy="668655"/>
            <a:chOff x="7197" y="4715"/>
            <a:chExt cx="5088" cy="1053"/>
          </a:xfrm>
        </p:grpSpPr>
        <p:sp>
          <p:nvSpPr>
            <p:cNvPr id="75" name="文本框 74"/>
            <p:cNvSpPr txBox="1"/>
            <p:nvPr/>
          </p:nvSpPr>
          <p:spPr>
            <a:xfrm>
              <a:off x="7197" y="4715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000000">
                      <a:alpha val="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素材</a:t>
              </a:r>
              <a:r>
                <a:rPr lang="zh-CN" altLang="en-US" sz="800">
                  <a:solidFill>
                    <a:srgbClr val="000000">
                      <a:alpha val="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：</a:t>
              </a:r>
              <a:endParaRPr lang="zh-CN" altLang="en-US" sz="800">
                <a:solidFill>
                  <a:srgbClr val="000000">
                    <a:alpha val="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7197" y="5101"/>
              <a:ext cx="5088" cy="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 dirty="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模板中使用的素材</a:t>
              </a:r>
              <a:r>
                <a:rPr lang="en-US" altLang="zh-CN" sz="800" dirty="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/</a:t>
              </a:r>
              <a:r>
                <a:rPr lang="zh-CN" altLang="en-US" sz="800" dirty="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插画来源于【</a:t>
              </a:r>
              <a:r>
                <a:rPr lang="en-US" altLang="zh-CN" sz="800" dirty="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icon store</a:t>
              </a:r>
              <a:r>
                <a:rPr lang="zh-CN" altLang="en-US" sz="800" dirty="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】，该素材</a:t>
              </a:r>
              <a:r>
                <a:rPr lang="en-US" altLang="zh-CN" sz="800" dirty="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/</a:t>
              </a:r>
              <a:r>
                <a:rPr lang="zh-CN" altLang="en-US" sz="800" dirty="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插画具有CC0共享协议，您可在遵循CC0共享协议的情况下使用。</a:t>
              </a:r>
              <a:endParaRPr lang="zh-CN" altLang="en-US" sz="800" dirty="0">
                <a:solidFill>
                  <a:srgbClr val="000000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endParaRPr>
            </a:p>
          </p:txBody>
        </p:sp>
      </p:grpSp>
      <p:cxnSp>
        <p:nvCxnSpPr>
          <p:cNvPr id="85" name="直接连接符 84"/>
          <p:cNvCxnSpPr/>
          <p:nvPr/>
        </p:nvCxnSpPr>
        <p:spPr>
          <a:xfrm>
            <a:off x="8001635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8291195" y="1403350"/>
            <a:ext cx="3253105" cy="4365625"/>
            <a:chOff x="13198" y="2210"/>
            <a:chExt cx="5123" cy="6875"/>
          </a:xfrm>
        </p:grpSpPr>
        <p:grpSp>
          <p:nvGrpSpPr>
            <p:cNvPr id="90" name="组合 89"/>
            <p:cNvGrpSpPr/>
            <p:nvPr/>
          </p:nvGrpSpPr>
          <p:grpSpPr>
            <a:xfrm>
              <a:off x="13198" y="2210"/>
              <a:ext cx="3253" cy="1016"/>
              <a:chOff x="1213" y="2210"/>
              <a:chExt cx="3253" cy="1016"/>
            </a:xfrm>
          </p:grpSpPr>
          <p:sp>
            <p:nvSpPr>
              <p:cNvPr id="91" name="文本框 90"/>
              <p:cNvSpPr txBox="1"/>
              <p:nvPr/>
            </p:nvSpPr>
            <p:spPr>
              <a:xfrm>
                <a:off x="1213" y="2210"/>
                <a:ext cx="1555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b="1">
                    <a:solidFill>
                      <a:srgbClr val="000000"/>
                    </a:solidFill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03</a:t>
                </a:r>
                <a:endParaRPr lang="en-US" sz="3600" b="1">
                  <a:solidFill>
                    <a:srgbClr val="000000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endParaRP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180" y="2404"/>
                <a:ext cx="2286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>
                    <a:solidFill>
                      <a:srgbClr val="000000"/>
                    </a:solidFill>
                    <a:latin typeface="黑体" panose="02010609060101010101" charset="-122"/>
                    <a:ea typeface="黑体" panose="02010609060101010101" charset="-122"/>
                    <a:cs typeface="黑体" panose="02010609060101010101" charset="-122"/>
                  </a:rPr>
                  <a:t>母版说明</a:t>
                </a:r>
                <a:endParaRPr lang="zh-CN" altLang="en-US" sz="2000" b="1">
                  <a:solidFill>
                    <a:srgbClr val="000000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endParaRPr>
              </a:p>
            </p:txBody>
          </p:sp>
        </p:grpSp>
        <p:sp>
          <p:nvSpPr>
            <p:cNvPr id="95" name="文本框 94"/>
            <p:cNvSpPr txBox="1"/>
            <p:nvPr/>
          </p:nvSpPr>
          <p:spPr>
            <a:xfrm>
              <a:off x="13233" y="3478"/>
              <a:ext cx="5088" cy="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lnSpc>
                  <a:spcPts val="1300"/>
                </a:lnSpc>
              </a:pPr>
              <a:r>
                <a:rPr lang="zh-CN" altLang="en-US" sz="80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使用本套PPT模板时，若在操作界面鼠标不可选取的内容，可以在幻灯片母版中进行查看和编辑，具体操作如下：</a:t>
              </a:r>
              <a:endParaRPr lang="zh-CN" altLang="en-US" sz="800">
                <a:solidFill>
                  <a:srgbClr val="000000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3199" y="4314"/>
              <a:ext cx="5088" cy="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000000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1、点击【视图】</a:t>
              </a:r>
              <a:endParaRPr lang="zh-CN" altLang="en-US" sz="800" b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endParaRP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000000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2、选择【幻灯片母版】，即可查看母版内容</a:t>
              </a:r>
              <a:endParaRPr lang="zh-CN" altLang="en-US" sz="800" b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endParaRP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000000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3、查看/编辑完成后，点击【关闭】即可</a:t>
              </a:r>
              <a:endParaRPr lang="zh-CN" altLang="en-US" sz="800" b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endParaRPr>
            </a:p>
          </p:txBody>
        </p:sp>
        <p:pic>
          <p:nvPicPr>
            <p:cNvPr id="105" name="图片 104" descr="母版说明配图"/>
            <p:cNvPicPr>
              <a:picLocks noChangeAspect="1"/>
            </p:cNvPicPr>
            <p:nvPr/>
          </p:nvPicPr>
          <p:blipFill>
            <a:blip r:embed="rId2" cstate="email"/>
            <a:stretch>
              <a:fillRect/>
            </a:stretch>
          </p:blipFill>
          <p:spPr>
            <a:xfrm>
              <a:off x="13347" y="5578"/>
              <a:ext cx="4825" cy="3507"/>
            </a:xfrm>
            <a:prstGeom prst="rect">
              <a:avLst/>
            </a:prstGeom>
          </p:spPr>
        </p:pic>
      </p:grpSp>
      <p:grpSp>
        <p:nvGrpSpPr>
          <p:cNvPr id="5" name="组合 4"/>
          <p:cNvGrpSpPr/>
          <p:nvPr userDrawn="1"/>
        </p:nvGrpSpPr>
        <p:grpSpPr>
          <a:xfrm>
            <a:off x="650875" y="1403350"/>
            <a:ext cx="1988820" cy="645160"/>
            <a:chOff x="1025" y="2210"/>
            <a:chExt cx="3132" cy="1016"/>
          </a:xfrm>
        </p:grpSpPr>
        <p:sp>
          <p:nvSpPr>
            <p:cNvPr id="17" name="文本框 16"/>
            <p:cNvSpPr txBox="1"/>
            <p:nvPr/>
          </p:nvSpPr>
          <p:spPr>
            <a:xfrm>
              <a:off x="1025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000000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01</a:t>
              </a:r>
              <a:endParaRPr lang="en-US" sz="3600" b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87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000000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字体说明</a:t>
              </a:r>
              <a:endParaRPr lang="zh-CN" altLang="en-US" sz="2000" b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4480560" y="1403350"/>
            <a:ext cx="2051685" cy="645160"/>
            <a:chOff x="7056" y="2210"/>
            <a:chExt cx="3231" cy="1016"/>
          </a:xfrm>
        </p:grpSpPr>
        <p:sp>
          <p:nvSpPr>
            <p:cNvPr id="63" name="文本框 62"/>
            <p:cNvSpPr txBox="1"/>
            <p:nvPr/>
          </p:nvSpPr>
          <p:spPr>
            <a:xfrm>
              <a:off x="7056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000000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02</a:t>
              </a:r>
              <a:endParaRPr lang="en-US" sz="3600" b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00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000000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素材说明</a:t>
              </a:r>
              <a:endParaRPr lang="zh-CN" altLang="en-US" sz="2000" b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51565" y="3275026"/>
            <a:ext cx="3161665" cy="638810"/>
            <a:chOff x="1163" y="3615"/>
            <a:chExt cx="4979" cy="1006"/>
          </a:xfrm>
        </p:grpSpPr>
        <p:sp>
          <p:nvSpPr>
            <p:cNvPr id="44" name="文本框 43"/>
            <p:cNvSpPr txBox="1"/>
            <p:nvPr/>
          </p:nvSpPr>
          <p:spPr>
            <a:xfrm>
              <a:off x="1193" y="3615"/>
              <a:ext cx="228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800" dirty="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中文｜</a:t>
              </a:r>
              <a:r>
                <a:rPr lang="zh-CN" altLang="en-US" sz="800" dirty="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字体名称</a:t>
              </a:r>
              <a:endParaRPr lang="zh-CN" altLang="en-US" sz="800" dirty="0">
                <a:solidFill>
                  <a:srgbClr val="000000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163" y="4092"/>
              <a:ext cx="4972" cy="4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lvl="0" fontAlgn="auto">
                <a:lnSpc>
                  <a:spcPts val="1400"/>
                </a:lnSpc>
                <a:defRPr sz="150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defRPr>
              </a:lvl1pPr>
            </a:lstStyle>
            <a:p>
              <a:r>
                <a:rPr lang="zh-CN" altLang="en-US" sz="2000" dirty="0"/>
                <a:t>思源黑体 </a:t>
              </a:r>
              <a:r>
                <a:rPr lang="en-US" altLang="zh-CN" sz="2000" dirty="0"/>
                <a:t>CN Light</a:t>
              </a:r>
              <a:endParaRPr lang="zh-CN" altLang="en-US" sz="2000" dirty="0"/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1323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组合 46"/>
          <p:cNvGrpSpPr/>
          <p:nvPr/>
        </p:nvGrpSpPr>
        <p:grpSpPr>
          <a:xfrm>
            <a:off x="624260" y="2324707"/>
            <a:ext cx="3161665" cy="640080"/>
            <a:chOff x="1022" y="3613"/>
            <a:chExt cx="4979" cy="1008"/>
          </a:xfrm>
        </p:grpSpPr>
        <p:sp>
          <p:nvSpPr>
            <p:cNvPr id="50" name="文本框 49"/>
            <p:cNvSpPr txBox="1"/>
            <p:nvPr/>
          </p:nvSpPr>
          <p:spPr>
            <a:xfrm>
              <a:off x="1051" y="3613"/>
              <a:ext cx="1702" cy="344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algn="l"/>
              <a:r>
                <a:rPr lang="zh-CN" altLang="en-US" sz="80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中文｜</a:t>
              </a:r>
              <a:r>
                <a:rPr lang="zh-CN" altLang="en-US" sz="80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字体名称</a:t>
              </a:r>
              <a:endParaRPr lang="zh-CN" altLang="en-US" sz="800">
                <a:solidFill>
                  <a:srgbClr val="000000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022" y="4095"/>
              <a:ext cx="4972" cy="4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lvl="0" fontAlgn="auto">
                <a:lnSpc>
                  <a:spcPts val="1400"/>
                </a:lnSpc>
                <a:defRPr sz="80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defRPr>
              </a:lvl1pPr>
            </a:lstStyle>
            <a:p>
              <a:r>
                <a:rPr lang="zh-CN" altLang="en-US" sz="2000" dirty="0"/>
                <a:t>思源宋体 </a:t>
              </a:r>
              <a:r>
                <a:rPr lang="en-US" altLang="zh-CN" sz="2000" dirty="0"/>
                <a:t>CN Heavy</a:t>
              </a:r>
              <a:endParaRPr lang="zh-CN" altLang="en-US" sz="2000" dirty="0"/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1182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4480560" y="2470757"/>
            <a:ext cx="3230880" cy="705485"/>
            <a:chOff x="7197" y="3533"/>
            <a:chExt cx="5088" cy="1111"/>
          </a:xfrm>
        </p:grpSpPr>
        <p:sp>
          <p:nvSpPr>
            <p:cNvPr id="34" name="文本框 67"/>
            <p:cNvSpPr txBox="1"/>
            <p:nvPr/>
          </p:nvSpPr>
          <p:spPr>
            <a:xfrm>
              <a:off x="7197" y="3533"/>
              <a:ext cx="1287" cy="38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zh-CN" altLang="en-US" sz="1000" b="1" dirty="0">
                  <a:solidFill>
                    <a:srgbClr val="000000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图片：</a:t>
              </a:r>
              <a:endParaRPr lang="zh-CN" altLang="en-US" sz="10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35" name="文本框 68"/>
            <p:cNvSpPr txBox="1"/>
            <p:nvPr/>
          </p:nvSpPr>
          <p:spPr>
            <a:xfrm>
              <a:off x="7197" y="3977"/>
              <a:ext cx="5088" cy="66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 fontAlgn="auto">
                <a:lnSpc>
                  <a:spcPts val="1400"/>
                </a:lnSpc>
              </a:pPr>
              <a:r>
                <a:rPr lang="zh-CN" altLang="en-US" sz="800" dirty="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模板中使用的图片来源于【</a:t>
              </a:r>
              <a:r>
                <a:rPr lang="en-US" altLang="zh-CN" sz="800" dirty="0" err="1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unsplash</a:t>
              </a:r>
              <a:r>
                <a:rPr lang="zh-CN" altLang="en-US" sz="800" dirty="0">
                  <a:solidFill>
                    <a:srgbClr val="000000">
                      <a:alpha val="60000"/>
                    </a:srgbClr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】，该图片具有CC0共享协议，您可在遵循CC0共享协议的情况下使用。</a:t>
              </a:r>
              <a:endParaRPr lang="zh-CN" altLang="en-US" sz="800" dirty="0">
                <a:solidFill>
                  <a:srgbClr val="000000">
                    <a:alpha val="6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4384431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94759" y="0"/>
            <a:ext cx="589672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297309" y="491514"/>
            <a:ext cx="81796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8800" dirty="0">
                <a:solidFill>
                  <a:schemeClr val="bg1">
                    <a:lumMod val="85000"/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CONTENTS</a:t>
            </a:r>
            <a:endParaRPr lang="zh-CN" altLang="en-US" sz="8800" dirty="0">
              <a:solidFill>
                <a:schemeClr val="bg1">
                  <a:lumMod val="85000"/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94832" y="2612944"/>
            <a:ext cx="51457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09456" y="2171156"/>
            <a:ext cx="87851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05</a:t>
            </a:r>
            <a:endParaRPr lang="en-US" altLang="zh-CN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409456" y="2668844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409456" y="3153985"/>
            <a:ext cx="87851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4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06</a:t>
            </a:r>
            <a:endParaRPr lang="en-US" altLang="zh-CN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09456" y="3651673"/>
            <a:ext cx="1080799" cy="154471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5409565" y="5201920"/>
            <a:ext cx="878205" cy="769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endParaRPr lang="zh-CN" altLang="en-US" sz="44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594832" y="2282274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Execution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585307" y="3260871"/>
            <a:ext cx="395375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Boss AI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POSans M" panose="00020600040101010101" pitchFamily="18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 System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63643" y="1623836"/>
            <a:ext cx="3954236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01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6446520" cy="401097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672840"/>
            <a:ext cx="6446520" cy="318516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34365" y="4625340"/>
            <a:ext cx="5066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 System</a:t>
            </a:r>
            <a:endParaRPr lang="zh-CN" altLang="en-US" sz="66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004685" y="1790065"/>
            <a:ext cx="39071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0" i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rimary function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80884" y="2706528"/>
            <a:ext cx="39071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Manage character basic state</a:t>
            </a:r>
            <a:endParaRPr lang="en-US" altLang="zh-CN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Controll basic move </a:t>
            </a:r>
            <a:endParaRPr lang="en-US" altLang="zh-CN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pPr algn="l">
              <a:lnSpc>
                <a:spcPct val="150000"/>
              </a:lnSpc>
            </a:pPr>
            <a:endParaRPr lang="zh-CN" altLang="en-US" sz="1600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689080" y="6013807"/>
            <a:ext cx="502920" cy="32004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49605" y="674419"/>
            <a:ext cx="985258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 System</a:t>
            </a:r>
            <a:endParaRPr lang="zh-CN" altLang="en-US" sz="60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833377" y="1979271"/>
            <a:ext cx="844952" cy="844952"/>
          </a:xfrm>
          <a:prstGeom prst="ellipse">
            <a:avLst/>
          </a:prstGeom>
          <a:noFill/>
          <a:ln w="38100">
            <a:solidFill>
              <a:srgbClr val="004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1048221" y="2106140"/>
            <a:ext cx="507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3200" b="0" i="0" dirty="0">
                <a:solidFill>
                  <a:schemeClr val="tx1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</a:t>
            </a:r>
            <a:endParaRPr lang="zh-CN" altLang="en-US" sz="60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870075" y="1923415"/>
            <a:ext cx="564197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0" i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Import locomotion data: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DesiredGait：定义玩家当前的步态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DesiredPoise：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定义玩家当前的姿态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CharacterState：定义玩家当前的地面状态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Character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Mode：定义玩家当前的模式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CharacterAction：定义玩家当前进行的动作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ActionStage：定义玩家当前出于动作的阶段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indent="0">
              <a:buNone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Import interface: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BPI_ChangeCharacterAction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BPI_ChangeActionStage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BPI_GetCharacterAction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49605" y="674419"/>
            <a:ext cx="985258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POSans M" panose="00020600040101010101" pitchFamily="18" charset="-122"/>
                <a:sym typeface="+mn-ea"/>
              </a:rPr>
              <a:t>Locomotion System</a:t>
            </a:r>
            <a:endParaRPr lang="zh-CN" altLang="en-US" sz="60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833377" y="1979271"/>
            <a:ext cx="844952" cy="844952"/>
          </a:xfrm>
          <a:prstGeom prst="ellipse">
            <a:avLst/>
          </a:prstGeom>
          <a:noFill/>
          <a:ln w="38100">
            <a:solidFill>
              <a:srgbClr val="004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1048221" y="2106140"/>
            <a:ext cx="50786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en-US" altLang="zh-CN" sz="3200" b="0" i="0" dirty="0">
                <a:solidFill>
                  <a:schemeClr val="tx1"/>
                </a:solidFill>
                <a:effectLst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</a:t>
            </a:r>
            <a:endParaRPr lang="zh-CN" altLang="en-US" sz="60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870075" y="1923415"/>
            <a:ext cx="56419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0" i="0">
                <a:solidFill>
                  <a:schemeClr val="bg1">
                    <a:lumMod val="95000"/>
                  </a:schemeClr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Rootmotion In Animation blueprint  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4" name="图片 3" descr="PlayerRunDirec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5805" y="2957195"/>
            <a:ext cx="4344670" cy="2763520"/>
          </a:xfrm>
          <a:prstGeom prst="rect">
            <a:avLst/>
          </a:prstGeom>
        </p:spPr>
      </p:pic>
      <p:pic>
        <p:nvPicPr>
          <p:cNvPr id="6" name="图片 5" descr="PlayerRunSta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4315" y="2957195"/>
            <a:ext cx="4350385" cy="27673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209800" y="24561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Direction change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6727190" y="24561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Stance change</a:t>
            </a: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3643" y="1623836"/>
            <a:ext cx="395423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0" i="0">
                <a:solidFill>
                  <a:srgbClr val="333333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r>
              <a:rPr lang="en-US" altLang="zh-CN" sz="166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02</a:t>
            </a:r>
            <a:endParaRPr lang="zh-CN" altLang="en-US" sz="166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3167" y="3305798"/>
            <a:ext cx="2660953" cy="461665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6" name="文本框 5"/>
          <p:cNvSpPr txBox="1"/>
          <p:nvPr/>
        </p:nvSpPr>
        <p:spPr>
          <a:xfrm>
            <a:off x="3523142" y="4154565"/>
            <a:ext cx="5145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en-US" altLang="zh-CN" sz="2400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Attack check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699760" y="-647700"/>
            <a:ext cx="5760720" cy="5760720"/>
          </a:xfrm>
          <a:prstGeom prst="ellipse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2" name="文本框 1"/>
          <p:cNvSpPr txBox="1"/>
          <p:nvPr/>
        </p:nvSpPr>
        <p:spPr>
          <a:xfrm>
            <a:off x="588645" y="640715"/>
            <a:ext cx="68789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0" i="0">
                <a:effectLst/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algn="l"/>
            <a:r>
              <a:rPr lang="en-US" altLang="zh-CN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  <a:sym typeface="+mn-ea"/>
              </a:rPr>
              <a:t>Attack check</a:t>
            </a:r>
            <a:endParaRPr lang="zh-CN" altLang="en-US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7269480" y="-1043940"/>
            <a:ext cx="5760720" cy="5760720"/>
          </a:xfrm>
          <a:custGeom>
            <a:avLst/>
            <a:gdLst>
              <a:gd name="connsiteX0" fmla="*/ 1767840 w 3535680"/>
              <a:gd name="connsiteY0" fmla="*/ 0 h 3535680"/>
              <a:gd name="connsiteX1" fmla="*/ 3535680 w 3535680"/>
              <a:gd name="connsiteY1" fmla="*/ 1767840 h 3535680"/>
              <a:gd name="connsiteX2" fmla="*/ 1767840 w 3535680"/>
              <a:gd name="connsiteY2" fmla="*/ 3535680 h 3535680"/>
              <a:gd name="connsiteX3" fmla="*/ 0 w 3535680"/>
              <a:gd name="connsiteY3" fmla="*/ 1767840 h 3535680"/>
              <a:gd name="connsiteX4" fmla="*/ 1767840 w 3535680"/>
              <a:gd name="connsiteY4" fmla="*/ 0 h 3535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5680" h="3535680">
                <a:moveTo>
                  <a:pt x="1767840" y="0"/>
                </a:moveTo>
                <a:cubicBezTo>
                  <a:pt x="2744191" y="0"/>
                  <a:pt x="3535680" y="791489"/>
                  <a:pt x="3535680" y="1767840"/>
                </a:cubicBezTo>
                <a:cubicBezTo>
                  <a:pt x="3535680" y="2744191"/>
                  <a:pt x="2744191" y="3535680"/>
                  <a:pt x="1767840" y="3535680"/>
                </a:cubicBezTo>
                <a:cubicBezTo>
                  <a:pt x="791489" y="3535680"/>
                  <a:pt x="0" y="2744191"/>
                  <a:pt x="0" y="1767840"/>
                </a:cubicBezTo>
                <a:cubicBezTo>
                  <a:pt x="0" y="791489"/>
                  <a:pt x="791489" y="0"/>
                  <a:pt x="1767840" y="0"/>
                </a:cubicBezTo>
                <a:close/>
              </a:path>
            </a:pathLst>
          </a:custGeom>
        </p:spPr>
      </p:pic>
      <p:sp>
        <p:nvSpPr>
          <p:cNvPr id="7" name="椭圆 6"/>
          <p:cNvSpPr/>
          <p:nvPr/>
        </p:nvSpPr>
        <p:spPr>
          <a:xfrm>
            <a:off x="10683240" y="5379720"/>
            <a:ext cx="640080" cy="640080"/>
          </a:xfrm>
          <a:prstGeom prst="ellipse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213360" cy="6858000"/>
          </a:xfrm>
          <a:prstGeom prst="rect">
            <a:avLst/>
          </a:prstGeom>
          <a:solidFill>
            <a:srgbClr val="004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600"/>
          </a:p>
        </p:txBody>
      </p:sp>
      <p:sp>
        <p:nvSpPr>
          <p:cNvPr id="4" name="文本框 3"/>
          <p:cNvSpPr txBox="1"/>
          <p:nvPr/>
        </p:nvSpPr>
        <p:spPr>
          <a:xfrm>
            <a:off x="986155" y="172910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use line trance </a:t>
            </a:r>
            <a:r>
              <a:rPr lang="en-US" altLang="zh-CN" dirty="0">
                <a:solidFill>
                  <a:schemeClr val="tx1">
                    <a:alpha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  <a:sym typeface="+mn-ea"/>
              </a:rPr>
              <a:t>implementation attck check </a:t>
            </a:r>
            <a:endParaRPr lang="zh-CN" altLang="en-US" dirty="0">
              <a:solidFill>
                <a:schemeClr val="tx1">
                  <a:alpha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14" name="图片 13" descr="动画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300" y="2725420"/>
            <a:ext cx="4928235" cy="3286125"/>
          </a:xfrm>
          <a:prstGeom prst="rect">
            <a:avLst/>
          </a:prstGeom>
        </p:spPr>
      </p:pic>
      <p:pic>
        <p:nvPicPr>
          <p:cNvPr id="15" name="图片 14" descr="动画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060" y="2725420"/>
            <a:ext cx="4918075" cy="327914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PLACING_PICTURE_USER_VIEWPORT" val="{&quot;height&quot;:9072,&quot;width&quot;:9072}"/>
</p:tagLst>
</file>

<file path=ppt/tags/tag3.xml><?xml version="1.0" encoding="utf-8"?>
<p:tagLst xmlns:p="http://schemas.openxmlformats.org/presentationml/2006/main">
  <p:tag name="KSO_WM_UNIT_PLACING_PICTURE_USER_VIEWPORT" val="{&quot;height&quot;:5400,&quot;width&quot;:8100}"/>
</p:tagLst>
</file>

<file path=ppt/tags/tag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6.xml><?xml version="1.0" encoding="utf-8"?>
<p:tagLst xmlns:p="http://schemas.openxmlformats.org/presentationml/2006/main">
  <p:tag name="COMMONDATA" val="eyJjb3VudCI6OCwiaGRpZCI6IjM1YjI0M2MxZjg0ZjIzZDgxNTkxNjQ1MzgxOGNmNjY4IiwidXNlckNvdW50Ijo2fQ=="/>
  <p:tag name="KSO_WPP_MARK_KEY" val="f0f2325e-037d-4e68-95ee-f36f46a06439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E3MDc3MDY2MTg5IiwKCSJHcm91cElkIiA6ICIxNzcwMjc0NDY1IiwKCSJJbWFnZSIgOiAiaVZCT1J3MEtHZ29BQUFBTlNVaEVVZ0FBQXRnQUFBS3VDQVlBQUFDYnFHdlpBQUFBQ1hCSVdYTUFBQXNUQUFBTEV3RUFtcHdZQUFBZ0FFbEVRVlI0bk96ZGUzaFUxYjMvOGM4ZVFoQ0VnQklnSUFyR2VqaVdhMmJFRU1BTEYybmxwaWdxWXFGNGpoU3Ivc1NLcUZXc0Y4eFRRUEFHUlpCcUVSVVJLOHBOaFI2UkdpQ0NKb0dFQ0VFb2R5TklFZ2dra014bC9mNmdtU1pDa2duc1pPZnlmajJQenpQWmU4OWEzelU3N256WXMyYU5C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TlFZbHRNRkFLZ2VQQjVQYTJQTUVFblhTYnJhR05OU1VqUExzcmhPVkFKampMRXM2NWd4NWlkSnlaTCs2WEs1VmlZbEplMXp1allBd1BuaER5ZFF4M1hwMHFWRFdGallaR1BNYlpabHVaeXVweTR6eGdRa3JiUXNhMUp5Y25LcTAvVUFBTTROQVJ1b3Urckh4TVJNc2l6cktVbjFMcmpnQXZYcTFVdXhzYkhxMnJXcldyWnNxY2FORzh2bEluTlhCbU9Namg4L3JpTkhqaWd0TFUwYk4yNVVRa0tDOHZQemk0TDJLNFdGaFg5TVQwOHZkTHBXQUVERkVMQ0JPcWhidDI3TlhDN1hSNUw2Tm1qUVFMZmZmcnZ1dmZkZU5XblN4T25TNnJUOC9Iek5uejlmQ3hjdTFNbVRKMldNMlpTWGx6ZG94NDRkUjV5dURRQVFPZ0kyVU1kMDd0ejVvckN3c0ZXV1pYVnYxNjZkcGsrZnJ1am9hS2ZMUWpFSER4N1V4SWtUbFpHUklVbmYrWHkrUHFtcHFZZWRyZ3NBRUpwNlRoY0FvT3AwN05neHZINzkrcDlZbG5WdDU4NmQ5ZWFiYjZwbHk1Wk9sNFdmaVlpSTBLQkJnNVNlbnE2REJ3KzJzQ3pyK3NhTkc3K1RuWjN0ZDdvMkFFRDVtRndKMUNFTkdqUjR3YktzL2xkZWVhWG16Sm1qUm8wYU9WMFNTbkhCQlJmbzVaZGZWdGV1WFdWWjFqVVJFUkd2TzEwVEFDQTBUQkVCNm9odTNicjFjcmxjQ1UyYk5yWGVlKzg5dFc3ZDJ1bVNFSUtzckN5TkhEbFNSNDRjTVlGQVlQRG16WnMvZGJvbUFFRFp1SU1OMUExaGxtVzlJY21hTUdFQzRib0dhZDY4dVo1KyttbEpzaXpMK2t2SGpoM0RuYTRKQUZBMkFqWlFCM1RyMXUwM2xtWDkwdVB4YU5DZ1FVNlhnd3JxM2J1Myt2YnRLOHV5MmpkbzBPQmhwK3NCQUpTTmdBM1VmbUdXWlQxaldaWWVldWdocDJ2Qk9icnZ2dnYwN3kvVkhDK3B2c1BsQUFES1FNQUdham0zMjMyVFpWbnRQUjZQT25YcTVIUTVPRWRYWEhHRit2YnRLMGx0WW1KaVJqbGREd0NnZEFSc29QWWJKMGwzM25tbjAzWGdQQlU3aC8valpCMEFnTElSc0lGYXJGT25UcTJNTVRjMWE5Wk1OOXh3ZzlQbDREekZ4TVNvUllzV2toVFhxVk9uUzUydUJ3QndkZ1Jzb0Jhclg3LytyeXpMY3ZYcTFVc3VGLys3MTNRdWwwc0RCdzZVWlZtdSt2WHJqM1M2SGdEQTJmRVhGNmpGTE1zYUtFblhYWGVkMDZYQUpuRnhjVVVQK3p0WkJ3Q2dkQVJzb1BaeVNmcDF2WHIxMUtOSEQ2ZHJnVTA2ZGVxa3NMQXdTZW9ocVo3RDVRQUF6b0tBRGRSU1hidDIvWVdrcHBkZGRwa2FOMjdzZERtd1NjT0dEZFdoUXdkWmx0VzRXN2R1bloydUJ3QndKZ0kyVUV1NVhLNHUwdW5sM1ZDN0ZDMjM2SEs1ZWpsY0NnRGdMQWpZUUMxbGpMbFNrdHExYStkMEtiQlowVCthakRFZEhTNEZBSEFXQkd5Z2xuSzVYRmRKQk96YUtDb3FxdWhoZXdmTEFBQ1Vnb0FOMUY3dEpPbVNTeTRKK1FscGFXbnllRHpLejgrdnRLSkM2ZC9qOGFoNzkrNzY3VzkvcXoxNzl0aldibUZoWWJuSEhqcDBTRTgvL2JUNjkrK3Y3dDI3Ni9ycnI5ZWNPWFBPdXdZNy9Yc3RiRm1XRlZYT29RQUFCeEN3Z1ZyS0dOTmFraTYrK0dLblM2bXdoSVFFZmZubGw0cUtpdExUVHo5ZFpmMzZmRDZOSFR0V0YxOThzVDc0NEFNbEppWnEvdno1NnR6NVA1OGwzTGR2bjRZTkd4WlNXQy9MK2JUVHRHblRvb2VSNTFVRUFLQlNFTENCMml0U2twbzFhK1owSGVla2NlUEd1dTIyMjdSdDJ6WUZBb0VxNlhQWHJsMDZlUENnZnZ2YjM2cDU4K1lLQ3d2VDVaZGZybDY5L3ZOWndtUEhqbW5mdm4zbjNkZjV0Rk5zVlppbVpSMEhBSEFHQVJ1b3BTekx1a0NTR2pSb1lFdDdYcTlYczJmUDF1REJneFViRzZ1QkF3ZHEzcng1SmNKdmVjY1VUZFZZdjM2OWhnOGZycmk0T0QzMDBFTTZldlRvV2ZzOGNlS0VXclJvVWVKYktFT3BJemMzVnhNblRsVFBuajAxZVBCZ2JkeTRVWktVazVPakhqMTZhUDM2OWNGalQ1MDZwZXV1dTA2SmlZbHEzYnExTHJqZ0FyMzIybXVsVHBNWk0yYU1wTk5mK09MeGVJTGJOMjNhcEpFalJ5bzJObFpEaGd4UlltSmlpVEV2VzdaTWZmdjIxZlRwMDh0c0p4VDE2OWVYSkJsajdEbTVBQUFBS0ovYjdmYTczVzdqOS90TnFGSlRVNDNiN1RaNWVYbG43SHZtbVdmTTdiZmZiakl5TW96WDZ6VmJ0bXd4TjkxMGs1azllM2JJeHhTMS85aGpqNW1zckN4ejZOQWhjOWRkZDVrbm4zenlqUDZ6c3JMTW1ERmp6UHZ2djEvaE9oNSsrR0V6ZHV4WTg5TlBQNW1mZnZySi9NLy8vSTl4dTkybW9LREFQUEhFRThIK2pERm14WW9WWnNpUUlTWVFDQmhqakVsSVNEQjkrdlF4L2ZyMU0yKysrZVlacjBWUmpRVUZCU1cycjFtenhxU25wNXVDZ2dJemZmcDBNMlRJa0JMSFAvbmtrK2JFaVJQbStQSGpaYllUQ3IvZmI5eHV0NG1KaWZFNy9Yc0dBQUJRWjdqZDdwTnV0OXVjT25VcTVPQldXc0RPeWNreEhvL0hiTjY4dWNUMnBVdVhtdjc5KzRkOFRGSDd1M2Z2RHU1ZnRXcVY2ZDI3ZDRuOVJmL2Rjc3N0WnVYS2xjRi9KSVRTUjFaV2xuRzczU1k5UFQyNGY4T0dEY0V3KysyMzM1cWVQWHNHeHpodTNEanp0Ny85clVSN3VibTU1dlhYWHpmWFgzKzl1ZW1tbTB4R1JzWVpyOUhaZ3ZISmt5Zk5kOTk5WitiTW1XUGNicmZ4ZXIzQjQ3ZHYzMzdXMS9wY0FuWkJRVUZSd0Q3bDlPOFpBT0JNVEJFQmFpbGp6RWxKNS8xaFBFbkt6TXlVTVViUjBkRWx0bDkyMldYS3pzNVdJQkFJNlpnaUxWdTJERDV1MGFLRjh2UHpTK3hQU0VqUXQ5OStxNy84NVM5YXUzYXRKazZjR0hJZGh3NGRDbTRyVXZ5YkxEMGVqMXEzYnEwMWE5WW9Nek5UVzdaczBjMDMzMXlpdlNaTm11aSsrKzdUc21YTDFMNTllejM1NUpQbHZrWXpaODdVa0NGRDlOZS8vbFY3OSs2VnBCSmphdHUyYmJsdGhNcnI5VXFTTE1zNi81TUxBTEFkQVJ1b3BTekx5cFpVNnZ6bWlpaGFGcTRvT0JZNWNPQ0FXclZxSlpmTEZkSXhSVTZjT0JGOHZIZnZYclZzMmJMRS9uL1hyelp0MnVqT08rL1VQLy81VHdVQ2daRDZLQXJUaHc4ZkR1NHZDdDFGaGc4ZnJwVXJWMnJGaWhYcTI3ZXZMcnJvb3JPT095SWlRdmZjYzQvMjdObFQ1Z2N0RHh3NG9Qbno1MnZ1M0xtYU1XT0doZ3daY3NZeGxtV1YrdnlLeXN2TGt5UVpZNDdaMWlnQXdEWUViS0QyeXBTazdPenNDajh4SnlkSFdWbFp5c3JLVW5aMnRpSWpJOVd2WHovRng4ZnIrKysvbDkvdjE5YXRXelZuemh5TkhqMWFra0k2cHNpc1diT1VsNWVudlh2MzZxMjMzanBySURYRzZPREJnM3IzM1hmVnRXdFh1Vnl1a1BxNDlOSkxGUjBkclprelp5bzNOMWNIRHg3VWdnVUxTclE5YU5BZ2JkMjZWVXVYTHRWdHQ5MFczUDc5OTk5cjNyeDUycmR2bi94K3Y3S3lzdlR4eHgvcm1tdXVDZjRESUNJaVFwSzBlZk5tNWVibVNqcTl2SjkwK2c1N2JtNnUzbi8vL1hKZjQ3TzFFNnBqeDRLNStraUZuZ2dBcUJKaFRoY0FvTkxzbGRUN2h4OStVTmV1WFN2MHhLRkRod1lmTjJ6WVVPdldyZFB6enordldiTm02WUVISHREUm8wZlZ0bTFialJrelJzT0hEdzhlRzhveGt0U2xTeGZkY3NzdEtpZ28wRTAzM2FTeFk4ZVcySC90dGRkS09oMUNlL1hxVldJdDdGRDZtREpsaXA1OTlsbmRlT09OdXZMS0t6VjgrSENscDZjSDl6ZHAwa1I5K3ZUUnRtM2I1SGE3ZzlzaklpS1VsSlNraFFzWDZzU0pFMnJldkxtdXZmWmFQZjc0NDhGajJyVnJwMXR2dlZYang0OVg0OGFOOVk5Ly9FUHQyN2ZYaUJFak5ISGlSTFZzMlZJalJvd29zVkxKMlp5dG5WQWRPUkxNMVlmS09nNEFBQUEyY3J2ZFQ3bmRidlA2NjY5WCtFTjBsYVdzVlVxcTJwMTMzbm5HQ2lVMXhVY2ZmVlQwSWNmcTlSV1RBQUJKM01FR2FyUHZwVFBuSzlkMXg0NGQwNnBWcTVTVmxWWGlUbjFOc252M2JrbVNNV2FidzZVQUFNNkNnQTNVWG1uUzZXOG54SC84K3RlL1ZsUlVsRjU2NlNVMWF0VEk2WExPU1ZwYW1pVEpzcXl5NTZFQUFCeGgzOGZhQVZRMzlXSmlZbzdXcjErLzhkcTFhOVd3WVVPbjY0RU5DZ29LZFAzMTE4dnI5ZVluSnlkSFNPTExaZ0NnbW1FVkVhRDI4bHVXdGRybjh3Vy9LaHcxWDNwNnVyeGVyNHd4bTBTNEJvQnFpWUFOMUdMR21KV1M5TlZYWHpsZENteFM3QjlMWHpoWkJ3Q2dkQVJzb0JZTEJBS3JqREdCOWV2WGwvbEZLYWdaQW9HQVZxNWNLV05Nd092MWxyL1lOZ0RBRVFSc29CYmJzbVhMUVVscmpodzVvZzBiTmpoZERzNVRXbHFhTWpNekplbmJyVnUzOHVsVkFLaW1DTmhBN1RkSGtoWXRXdVIwSFRoUEgzNzRvU1RKR1BPMnc2VUFBTXBBd0FacU9aZkx0VXpTRDE5Ly9iVysvLzU3cDh2Qk9kcS9mNzgrLy94elNmcko2L1grMWVsNkFBQ2xJMkFEdFZ4U1VwTFhHRFBaR0tOWFgzM1Y2WEp3anViT25TdGpqQUtCd0YvUzA5TUxuYTRIQUZBNkFqWlFCeFFXRnI0bDZWK0ppWWxhczJhTjArV2dncjc1NWh0OTl0bG5Nc1ljUEhIaXhCU242d0VBbEkyQURkUUI2ZW5waGNhWWNaTE0xS2xUbFpXVjVYUkpDTkd4WThmMDNIUFBTWkt4TE91Um5UdDNGamhkRXdDZ2JQV2NMZ0JBMWZqeHh4Ly9GUlVWMWVya3laUGROMi9lckp0dXVrbGhZV0ZPbDRVeWVMMWVQZjc0NDlxMmJac2tmWmljblB5YzB6VUJBTXBId0FicWtNYU5HLzlmZ3dZTitoOCtmTGh0ZW5xNit2WHJSOGl1cGdvTEN6VnAwcVNpTHduYWV2anc0VUc1dWJrK3Arc0NBSlNQZ0EzVUlkbloyZjRXTFZvc2Q3bGNndzhjT05CaXc0WU42dEdqaHlJaUlwd3VEY1VjUG54WWp6enlpRFpzMkNCanpHNnYxM3ZqenAwN21kY0RBRFVFQVJ1b1l3NGRPcFRYcEVtVEQrclhyOTgzS3l1cnpTZWZmS0t3c0RCZGVlV1ZxbCsvdnRQbDFXbW5UcDNTUng5OXBNY2VlMHo3OXUyVE1TWmRVcC9VMU5TRFR0Y0dBQWlkNVhRQkFKelJzV1BIOEFZTkdyeHNqTG5Qc2l4WG8wYU5OR2pRSU1YR3h1cktLNjlVczJiTmRPR0ZGOHF5dUV4VUJtT004dlB6ZGZUb1VlM2F0VXZmZnZ1dGxpNWRxaE1uVHNnWUU1RDBUazVPem4xNzl1dzU1WFN0QUlDSzRTOG5VTWQxN2RvMXBsNjllaThhWS9wWWxzWEtRZzR5eGdRc3kxb2ZDQVQrdUhuejV2Vk8xd01BT0RjRWJBQ1NwRzdkdXJXM0xPc2V5N0ppSmYyM3BJdU1NVTBzYm1GWENtT01zU3pyaEtTanhwZ015N0kyK2YzK3Q3ZHMyYkxENmRvQUFBQUF1ZDF1NDNhN2pkTjFBQURBMjhFQUFBQ0FqUWpZQUFBQWdJMEkyQUFBQUlDTkNOZ0FBQUNBalFqWUFBQUFnSTBJMkFBQUFJQ05DTmdBQUFDQWpRallBQUFBZ0kwSTJBQUFBSUNOK0Fwa0FEVlNURXhNUDBrM0ZmMXNXZFlFU1RMR3pDaDJXR0pLU3NwSFZWMGJBS0J1QzNPNkFBQTRSNzZpVUYxYzhXMSt2Ly9XcWkwSkFBQ21pQUNvb1ZKU1V0WWJZN0xMT0NUWDUvT3RyTEtDQUFENE53STJnSnJLSittRE12Yi9YM3A2ZW1GVkZRTUFRQkVDTm9DYWJFbHBPNHd4SDFabElRQUFGQ0ZnQTZpeGpoOC9uaUFwOStmYmpURjVPVGs1bnpoUUVnQUFCR3dBTmRmT25Uc0xqREYvLy9sMnk3TFc3Tm16NTVRVE5RRUFRTUFHVUtNWlk4NVloaThRQ0xBMEh3REFNUVJzQURYYTRjT0gxMHJLSzdicHBOZnJKV0FEQUJ4RHdBWlFvLzN3d3cvNWtvclB0LzVuZW5yNkNhZnFBUUNBZ0EyZ3hnc0VBc1huWWZQaFJnQ0Fvd2pZQUdxOGt5ZFBmaUhwbERHbTBPdjFMbmE2SGdCQTNVYkFCbERqWldSa0hEZkdyTEFzYTExYVdscU8wL1VBQU9xMk1LY0xBQUE3R0dNV1M0cHl1ZzRBQUN5bkMwRGQ0WGE3djVEVTErazZBT0JjR0dNMnBhU2t4RHBkQjREcWp5a2lxRXFFYXdBMWxtVloxemhkQTRDYWdTa2lxSEpKU1VsT2x3QUFGZUx4ZUp3dUFVQU53aDFzQUFBQXdFWUViQUFBQU1CR0JHd0FBQURBUmdSc0FBQUF3RVlFYktBU0dXTzBZc1VLM1h2dnZicnV1dXZVdlh0MzNYampqUm8vZnJ6OGZ2ODV0enRod2dROTlOQkRKYmJsNStjck5qWlc4K2JOSzdGOTBhSkY2dCsvdjR3eDU5eGZxTHhlcjk1NTV4M2RkZGRkNnRtenAzcjA2S0ZodzRacCsvYnRTa3RMazhmalVYNSt2dTM5bHRWMjBUNlB4Nk9ycjc1YS9mdjMxL1BQUDYvang0K0gxUGFoUTRkMHl5MjNLQkFJVkVwOVZjMk84UUFBeWtiQUJpcUozKy9YeElrVHRYRGhRdDF6enozNi9QUFB0WDc5ZXMyYU5VdVhYMzU1eUFGbjM3NTlHalpzbUFvTEM0UGJldmJzcVpTVUZQbDh2dUMyalJzM0toQUlhT1BHalNXZS8rMjMzeW8yTmxhV1ZibkwzcDg2ZFVyanhvM1RtalZyOU9pamoycnQyclZhczJhTm5uamlDVFZzMkxCUyt3NUZRa0tDTm0zYXBIbno1dWxmLy9xWG5ubm1tWkNlMTZwVkszM3l5U2R5dVVLN1hKN3RmRG5sYkxWVWREd0FnSXJqQ2d0VWtqZmVlRVA3OSsvWG0yKytxVjY5ZXFsUm8wWUtEdzlYaHc0ZDlQRERENnQrL2ZvaHRYUHMyREh0MjdldnhMWmV2WG9wUHo5ZmFXbHB3VzBiTm14UXQyN2RsSmFXcHBNblQwbzZmUWM5S1NsSmNYRng5ZzJzRkxObXpWSkJRWUhtenAwcmo4ZWo4UEJ3TldyVVNMR3hzV3JYcmwybDl4OEtsOHVseXkrL1hPUEdqZE82ZGVzcTVTN3UyYzZYVTZwVExRQlFseEN3Z1VyZzgvbTBhTkVpM1hmZmZlWGV2UzBzTE5TMGFkUFVwMDhmOWU3ZFcwOCsrYVJPbkRnUjNEOW16QmhKVWx4Y1hIQXQzcWlvS0VWSFI1ZTRXNTJZbUtqZi9PWTNDZzhQVjNKeXNpUnB4NDRkeXMzTlZZOGVQVUxxYTlPbVRSbzVjcVJpWTJNMVpNZ1FKU1ltU3ZyUEZJZjE2OWRyK1BEaGlvdUwwME1QUGFTalI0OEd4N3QwNlZLTkhUdFc0ZUhoWlk0M05UVlZJMGVPVkk4ZVBYVDc3YmVYK0VkQ2VmVUZBZ0hObno5ZlE0Y09WV3hzckFZT0hLaHQyN2FkMGNlc1diTTBZTUFBN2QrLy82dzFGQlFVcUdIRGhuSzVYUEo2dlpvOWU3WUdEeDRjYkhQZXZIbkI4RjE4ZWtmUjQ0MGJOd2JIY01jZGQ1U280V3pucXl6bDlWL2V1RXM3WjZYVjh2UHBLcUdPdjZ3eEF3QktJbUFEbFdELy92MDZjZUtFdW5idFd1NnhMN3p3Z3JadjM2NUZpeFpweFlvVnlzbkowWXdaTTRMNzU4K2ZMK2wwZ0M3K0pUMDllL2JVcGsyYkpFbTdkKzlXVmxhV1ltTmpkYzAxMXdTRDl6ZmZmS01ycnJoQ2taR1JJZldWbDVlblNaTW1LU0VoUVRmY2NJUCsvT2MvbDZoMTJiSmxldU9OTjdSMDZWSWRPWEpFTDc3NG9xVFRVeEh5OC9QVnVYUG5jc2U3ZVBGaXZmTEtLMXE5ZXJYYXRHbWpGMTU0SWVUWDR1V1hYOWFTSlVzMGVmTGs0SFNiWnMyYW5kSCtraVZMOVBycnIrdlNTeTh0c1M4UUNPaTc3NzdUN05temRlZWRkMHFTNHVQanRYYnRXcjMwMGt0YXYzNjlwa3lab284Ly9saHo1ODR0ZFF4TGxpelJhNis5cHRXclZ5c3FLa3FUSjA4TzdpdnRmSlVtbFA3TEduZFo1eXlVV2tJZGYxbGpCZ0FBRG5HNzNjYnRkcHU2WVB2MjdjYnRkcHVjbkp6Z3RnVUxGcGlpMThEdGRwdUNnZ0tUbloxdFBCNlB5Y2pJQ0I2M2J0MDZjKzIxMXdaL1RrMU5EUjVmM05kZmYyMjZkKzl1OHZMeXpMdnZ2bXQrLy92ZkcyT01XYng0c2JuampqdU1NY2FNSHovZXZQVFNTOFlZRTFKZnhoaHo4dVJKODkxMzM1azVjK1lZdDl0dHZGNXZzSWJkdTNjSGoxdTFhcFhwM2J0M2lmRWVQWHEwMU5la3FJMDllL1lFdHlVbUpocVB4MlA4Zm4rNTllWG01cHJ1M2J1YmI3NzVwdFMybHk5ZmJxNi8vbnF6ZGV2V00vYTUzVzV6OWRWWG0ySERocG1GQ3hlYVFDQmdjbkp5ak1mak1aczNieTdSM3RLbFMwMy8vdjFMUEQ4dkx5LzRlTisrZmNGajE2OWZIeHhEOGVPTG42L2liUlFYU3Y5bGpidkkyYzVaS0xWVVpQeGxqYmt1S1BvZGN2bzZDcUJtNEt2U2dVclFwazBidVZ3dTdkcTFLL2pXL0toUm96UnExQ2lscGFVRjM3ci84Y2NmWll6UlhYZmRkVVliWHErM3pIbmFNVEV4Q2c4UFYxSlNralpzMkJDY1p4MFhGNmNwVTZibzhPSERTazVPMW9nUkkwTHVhK2JNbVZxMmJKbTZkT21pQmcwYVNGS0pxUW90VzdZTVBtN1Jvb1h5OC9NVkNBVFV1blZyV1phbG5UdDNsanN0b2tXTEZzSEhGMTU0b1l3eDh2bDg1ZFozOE9CQitmMStkZWpRb2RTMlgzMzFWUTBZTUVBZE8zWThZMTlDUW9JYU5XcFVZbHRtWnFhTU1ZcU9qaTZ4L2JMTExsTjJkbmFwYzdTYk4yOGVmTnlrU1pQZ0dNcWJIdk56b2ZSZjNyakxPMmZuMjM4UnU4WU1BSFVCQVJ1b0JFMmFORkh2M3IzMTl0dHZseGs0TDc3NFlrblN5cFVyRlJVVlZhRSt3c1BEMWIxN2Q2MWJ0MDdKeWNuNnd4LytJRWxxMjdhdExybmtFaTFZc0VBK24wOXV0enVrdmc0Y09LRDU4K2Zyd3c4L1ZIUjB0QklURTdWcTFhb1N4NXc0Y1NJWVV2ZnUzYXVXTFZ2SzVYSXBJaUpDc2JHeDVZNjNMT1hWZDlGRkYwazZQUjNsYkFGYWtxWk1tYUtISDM1WVYxNTVwVzYvL2ZaeSt5d0srM3YzN2xXblRwMkMydzhjT0tCV3JWcFYra29ib2ZSZjFyaERPV2ZuMno4QW9PSzRlZ0tWNVBISEg5Zk9uVHYxNktPUEtpTWpRMTZ2VjdtNXVVcE5UUTBlMDZwVks3bmRiazJmUGwySERoMlMzKy9YamgwN2duT3JKU2tpSWtLU3RIbnpadVhtNXBib28xZXZYbHE5ZXJXYU5tMnFYL3ppRjhIdGNYRnhXclpzV2ZBdWR5aDlGUzM1bDVtWnFkemNYTDMvL3Z0bmpHbldyRm5LeTh2VDNyMTc5ZFpiYjJuSWtDRWx4cHVlbnE3SEhudE1PM2Z1bE4vdlYyNXVycjc4OGt2dDJyV3IzTmVydlBwYXRXcWw2NjY3VHZIeDhkcXhZNGY4ZnI4eU1qSjA4T0RCWUJ0WFhYV1ZwazZkcWhrelp1alRUejh0dDgvSXlFajE2OWRQOGZIeCt2Nzc3K1gzKzdWMTYxYk5tVE5IbzBlUEx2ZjVaMVBXK2NySnlWRldWcGF5c3JLVW5aMGRVdjlsamJ1OGMxWldMWlUxZmdBQUFSdW9ORkZSVVhyMzNYZlZzbVZMUGZMSUkrclZxNWNHRFJxa1ZhdFc2Zjc3NzFkWTJPazNrS1pPblNxWHk2WGh3NGVyVjY5ZWV2YlpaMHQ4S1V5N2R1MTA2NjIzYXZ6NDhicnR0dHRLOU5Helo4OFNxNFFVaVl1TFUxNWUzaG5MODVYVlYvdjI3VFZpeEFoTm5EaFJvMGVQVnMrZVBjOFlVNWN1WFhUTExiZG8xS2hSaW91TDA5aXhZNFA3THJ2c01yMzMzbnRxM0xpeEhuendRZlhvMFVPREJ3L1dlKys5Rnh4cmVjcDdMZUxqNDlXNWMyZmRmLy85NnQyN3Q1NTk5bGtWRkJTYzhacE1talJKenozM25OYXVYVnR1bjg4Ly83dzhIbzhlZU9BQnhjWEY2VTkvK3BQR2pCa1RuRnBUVVdXZHI2RkRoMnJBZ0FFYU1HQ0FoZzRkR25ML3BZMjd2SE5XVmkyVk5YNEFnRlM1M3p3QkZGUDBBYUZRVmxaQTlWSTBiL3hzODVpQnVxQm82bE55Y2pKL053R1VpenZZQUFBQWdJMEkyQUFBQUlDTldFVUVRTGs2ZCs3TTFCNEFBRUxFSFd3QUFBREFSZ1JzQUFBQXdFWUViQURWWGtKQ2dqd2VqeFl1WEhqZWJhV2xwY25qOGFpd3NOQ0d5Z0FBT0JNQkcwQzF0M3o1Y3JWdDIxYkxseTkzdWhRQUFNcEZ3QVpRcmVYbTV1cXJyNzdTRTA4OG9aMDdkeW9qSThQcGtnQUFLQk1CRzBDMTl0bG5uK255eXk5WFhGeWN1bmZ2WHVJdWR0RjBqNDBiTjJya3lKSHEwYU9IN3JqakRtM2J0aTE0VEc1dXJpWk9uS2llUFh0cThPREIycmh4b3hQREFBRFVJUVJzQU5YYTh1WExOV2pRSUVuU29FR0Q5UG5ubjh2bjg1VTRac21TSlhydHRkZTBldlZxUlVWRmFmTGt5Y0Y5enp6empJNGRPNlpseTVacC92ejVTa3hNck5MNkFRQjFEd0ViUUxXMWE5Y3VaV1JrNk5lLy9yVWtxVy9mdmpwMTZwVFdyVnRYNHJnSEgzeFFrWkdSaW9pSTBJZ1JJN1JqeHc0RkFnRmxaMmZycTYrKzBzTVBQNnpJeUVoRlJrYnEzbnZ2ZFdJb0FJQTZoQythQVZCdExWdTJUTVlZM1hiYmJjRnRCUVVGV3I1OHVXNjQ0WWJndHViTm13Y2ZOMm5TUk1ZWStYdytIVHAwU0pKMDJXV1hCZmMzYnR5NDhnc0hBTlJwQkd3QTFaTGY3OWRubjMybUNSTW02UHJycnc5dVQwMU4xVFBQUEtPY25KeHkyeWdLMDRjUEh3NCtMZ3JkQUFCVUZxYUlBS2lXTm16WW9HUEhqbW53NE1GcTA2Wk44TDhiYjd4UlRabzAwV2VmZlZadUc1ZGVlcW1pbzZNMWMrWk01ZWJtNnVEQmcxcXdZRUVWVkE4QXFNc0kyQUNxcGVYTGx5czJObFpObWpRcHNiMWV2WHJxMzc5L3lHdGlUNWt5UlVlT0hOR05OOTZveHg5L1hMZmVlbXRsbEFzQVFKRGxkQUdvTzl4dXQ1R2twS1FrcDBzQmdBcnhlRHlTcE9Ua1pQNXVBaWdYZDdBQkFBQUFHeEd3QVFBQUFCc1JzQUVBQUFBYkViQUJBQUFBR3hHd0FRQUFBQnNSc0ZHbkdHTzBZc1VLM1h2dnZicnV1dXZVdlh0MzNYampqUm8vZnJ6OGZ2ODV0enRod2dROTlOQkRKYmJsNStjck5qWlc4K2JOSzdGOTBhSkY2dCsvdjR3eDU5eGZxTHhlcjk1NTV4M2RkZGRkNnRtenAzcjA2S0ZodzRacCsvYnRTa3RMazhmalVYNSt2dTM5bHRWMjBUNlB4Nk9ycjc1YS9mdjMxL1BQUDYvang0K0gxUGFoUTRkMHl5MjNLQkFJVkVwOVZjMk84WVRpZkYvMzh0b3MrdStPTys2d3NXb0FxSmtJMktnei9INi9KazZjcUlVTEYrcWVlKzdSNTU5L3J2WHIxMnZXckZtNi9QTExRdzQ0Ky9idDA3Qmh3MVJZV0JqYzFyTm5UNldrcE1qbjh3VzNiZHk0VVlGQVFCczNiaXp4L0crLy9WYXhzYkd5ck1wZDdldlVxVk1hTjI2YzFxeFpvMGNmZlZScjE2N1ZtalZyOU1RVFQ2aGh3NGFWMm5jb0VoSVN0R25USnMyYk4wLy8rdGUvOU13eno0VDB2RmF0V3VtVFR6NlJ5eFhhNWV0czU4c3BaNnVsb3VNNVgrZjZ1cGZYWmxKU2twS1NrclI0OFdJYnFnU0FtbzJBalRyampUZmUwUDc5Ky9YbW0yK3FWNjllYXRTb2tjTER3OVdoUXdjOS9QRERxbCsvZmtqdEhEdDJUUHYyN1N1eHJWZXZYc3JQejFkYVdscHcyNFlORzlTdFd6ZWxwYVhwNU1tVGtrN2ZRVTlLU2xKY1hKeDlBeXZGckZtelZGQlFvTGx6NThyajhTZzhQRnlOR2pWU2JHeXMyclZyVituOWg4TGxjdW55eXkvWHVISGp0RzdkdWtxNWkzdTI4K1dVNmxKTFZienVBRkNYRWJCUkovaDhQaTFhdEVqMzNYZGZ1WGR2Q3dzTE5XM2FOUFhwMDBlOWUvZldrMDgrcVJNblRnVDNqeGt6UnBJVUZ4Y1gvUEtKcUtnb1JVZEhsN2hiblppWXFOLzg1amNLRHc5WGNuS3lKR25IamgzS3pjMVZqeDQ5UXVwcjA2Wk5Hamx5cEdKall6Vmt5QkFsSmlaSytzOWI4K3ZYcjlmdzRjTVZGeGVuaHg1NlNFZVBIZzJPZCtuU3BSbzdkcXpDdzhQTEhHOXFhcXBHamh5cEhqMTY2UGJiYnkveGo0VHk2Z3NFQXBvL2Y3NkdEaDJxMk5oWURSdzRVTnUyYlR1amoxbXpabW5BZ0FIYXYzLy9XV3NvS0NoUXc0WU41WEs1NVBWNk5YdjJiQTBlUERqWTVyeDU4NEloc1BqMGpxTEhHemR1REk3aGpqdnVLRkhEMmM1WFdjcnJ2N3h4bDNiT1Nxdmw1OU5WUWgxL1dXTU9WZkhYdmFqZFpjdVdxVy9mdnNNS0pZa0FBQ0FBU1VSQlZKbytmYnFrOG44SHpxYTB0c3I3ZlY2K2ZMa0dEQmlnWC8zcVY5cTBhWlBlZSs4OTllblRSemZlZUtPKyt1cXJDbzhQQUp4Q3dFYWRzSC8vZnAwNGNVSmR1M1l0OTlnWFhuaEIyN2R2MTZKRmk3Uml4UXJsNU9Sb3hvd1p3ZjN6NTgrWGREcEFGLzlXeXA0OWUyclRwazJTcE4yN2R5c3JLMHV4c2JHNjVwcHJnc0g3bTIrKzBSVlhYS0hJeU1pUStzckx5OU9rU1pPVWtKQ2dHMjY0UVgvKzg1OUwxTHBzMlRLOThjWWJXcnAwcVk0Y09hSVhYM3hSMHVtcENQbjUrZXJjdVhPNTQxMjhlTEZlZWVVVnJWNjlXbTNhdE5FTEw3d1E4bXZ4OHNzdmE4bVNKWm84ZVhKd3VrMnpaczNPYUgvSmtpVjYvZlhYZGVtbGw1YllGd2dFOU4xMzMybjI3Tm02ODg0N0pVbng4ZkZhdTNhdFhucnBKYTFmdjE1VHBrelJ4eDkvckxsejU1WTZoaVZMbHVpMTExN1Q2dFdyRlJVVnBjbVRKd2YzbFhhK1NoTksvMldOdTZ4ekZrb3RvWTYvckRHWDUyeXZlNUdOR3pkcStmTGx1dSsrK3lTVi96dFFscCszVmQ3djg4NmRPL1hKSjUrb1I0OGVldXFwcDdSMzcxNnRYTGxTTjl4d2cxNTY2YVdReHdjQVFKM2hkcnVOMiswMlR0aStmYnR4dTkwbUp5Y251RzNCZ2dXbXFDYTMyMjBLQ2dwTWRuYTI4WGc4SmlNakkzamN1blhyekxYWFhodjhPVFUxTlhoOGNWOS8vYlhwM3IyN3ljdkxNKysrKzY3NS9lOS9iNHd4WnZIaXhlYU9PKzR3eGhnemZ2eDQ4OUpMTHhsalRFaDlHV1BNeVpNbnpYZmZmV2ZtekpsajNHNjM4WHE5d1JwMjc5NGRQRzdWcWxXbWQrL2VKY1o3OU9qUlVsK1RvamIyN05rVDNKYVltR2c4SG8veCsvM2wxcGVibTJ1NmQrOXV2dm5tbTFMYlhyNTh1Ym4rK3V2TjFxMWJ6OWpuZHJ2TjFWZGZiWVlORzJZV0xseG9Bb0dBeWNuSk1SNlB4MnpldkxsRWUwdVhMalg5Ky9jdjhmeTh2THpnNDMzNzlnV1BYYjkrZlhBTXhZOHZmcjZLdDFGY0tQMlhOZTRpWnp0bm9kUlNrZkdYTmVhektldDFMNzUvKy9idHdlZVU5enRRdk0yaS8xNTg4Y1d6dGxYV2ExTjAvTUdEQjQweHAvOWZLdjd6Tjk5OFk5eHV0L0g1ZktXT3I3SVZqYy9wNnlpQW1pSE02UUtBcXRDbVRSdTVYQzd0MnJVcitOYjhxRkdqTkdyVUtLV2xwUVhmdXYveHh4OWxqTkZkZDkxMVJodGVyN2ZNZWRveE1URUtEdzlYVWxLU05tellFSnhuSFJjWHB5bFRwdWp3NGNOS1RrN1dpQkVqUXU1cjVzeVpXclpzbWJwMDZhSUdEUnBJVW9tcENpMWJ0Z3crYnRHaWhmTHo4eFVJQk5TNmRXdFpscVdkTzNlV095MmlSWXNXd2NjWFhuaWhqREh5K1h6bDFuZnc0RUg1L1g1MTZOQ2gxTFpmZmZWVkRSZ3dRQjA3ZGp4algwSkNnaG8xYWxSaVcyWm1wb3d4aW82T0xySDlzc3N1VTNaMmRxbHpoWnMzYng1ODNLUkprK0FZeXBzZTgzT2g5Ri9ldU1zN1orZmJmNUZ6SGZQWlh2Zmkyclp0RzN4YzN1OUFhVzBXVFRNcTNwWlUvbXRUOUM1QVVWdEY3L1FVSGV2MysxV3ZYcjB5eHdjQTFRRUJHM1ZDa3laTjFMdDNiNzM5OXR0bEJzNkxMNzVZa3JSeTVVcEZSVVZWcUkvdzhIQjE3OTVkNjlhdFUzSnlzdjd3aHo5SU9oMHlMcm5rRWkxWXNFQStuMDl1dHp1a3ZnNGNPS0Q1OCtmcnd3OC9WSFIwdEJJVEU3VnExYW9TeDV3NGNTSVlSdmJ1M2F1V0xWdks1WElwSWlKQ3NiR3g1WTYzTE9YVmQ5RkZGMGs2UFIzbGJBRmFrcVpNbWFLSEgzNVlWMTU1cFc2Ly9mWnkreXdLKzN2MzdsV25UcDJDMnc4Y09LQldyVnBWK2tvYm9mUmYxcmhET1dmbjIzOWxLNzY2emZuOC8vRHp0czczdFFHQW1vUTUyS2d6SG4vOGNlM2N1Vk9QUHZxb01qSXk1UFY2bFp1YnE5VFUxT0F4clZxMWt0dnQxdlRwMDNYbzBDSDUvWDd0MkxFak9MZGFraUlpSWlSSm16ZHZWbTV1Ym9rK2V2WHFwZFdyVjZ0cDA2YjZ4UzkrRWR3ZUZ4ZW5aY3VXQmU5eWg5SlgwWkovbVptWnlzM04xZnZ2djMvR21HYk5tcVc4dkR6dDNidFhiNzMxbG9ZTUdWSml2T25wNlhyc3NjZTBjK2RPK2YxKzVlYm02c3N2djlTdVhidktmYjNLcTY5VnExYTY3cnJyRkI4ZnJ4MDdkc2p2OXlzakkwTUhEeDRNdG5IVlZWZHA2dFNwbWpGamhqNzk5Tk55KzR5TWpGUy9mdjBVSHgrdjc3Ly9YbjYvWDF1M2J0V2NPWE0wZXZUb2NwOS9ObVdkcjV5Y0hHVmxaU2tySzB2WjJka2g5Vi9XdU1zN1oyWFZVbG5qUHgraC9QOFFxbEIrbndHZ3RpQmdvODZJaW9yU3UrKytxNVl0VytxUlJ4NVJyMTY5TkdqUUlLMWF0VXIzMzMrL3dzSk92NkV6ZGVwVXVWd3VEUjgrWEwxNjlkS3p6ejViNGt0aDJyVnJwMXR2dlZYang0L1hiYmZkVnFLUG5qMTdsbGdscEVoY1hKenk4dkxPV0o2dnJMN2F0Mit2RVNOR2FPTEVpUm85ZXJSNjl1eDV4cGk2ZE9taVcyNjVSYU5HalZKY1hKekdqaDBiM0hmWlpaZnB2ZmZlVStQR2pmWGdndytxUjQ4ZUdqeDRzTjU3NzczZ1dNdFQzbXNSSHgrdnpwMDc2Lzc3NzFmdjNyMzE3TFBQcXFDZzRJelhaTktrU1hydXVlZTBkdTNhY3Z0OC92bm41ZkY0OU1BRER5Z3VMazUvK3RPZk5HYk1tT0RVbW9vcTYzd05IVHBVQXdZTTBJQUJBelIwNk5DUSt5OXQzT1dkczdKcXFhenhuNi95ZmdkQ0ZjcnZNd0RVRnBYN1RSZEFNVVVmRUFwbEpRZVVyV2plZUhuemFRSFlvMmlxVlhKeU1uODNBWlNMT2RnQVVJdWNiYzc5RlZkY3dUY3NBa0FWSW1BRFFDM0NPMFFBNER3Q05sQURkZTdjbVNBRkFFQTFSY0JHbFR2WFplTUFBQUJxQWxZUlFaVXh4bFI4YlM4QXFENjJPbDBBQUFCQWxlR3JyQUVBMVFWM3NBRUFBQUFiRWJBQkFBQUFHeEd3QVFBQUFCc1JzQUVBQUFBYkViQUJBQUFBR3hHd0FRQUFBQnNSc0FFQUFBQWJFYkFCQUFBQUd4R3dBUUFBQUJzUnNBRUFBQUFiRWJBQkFBQUFHeEd3QVFBQUFCc1JzQUVBQUFBYkViQUJBQUFBRzFsT0Z3QUE1eUltSnFhZnBKdUtmcllzYTRJa0dXTm1GRHNzTVNVbDVhT3FyZzBBVUxlRk9WMEFBSndqWDFHb0xxNzROci9mZjJ2VmxnUUFBRk5FQU5SUUtTa3A2NDB4MldVY2t1dnorVlpXV1VFQUFQd2JBUnRBVGVXVDlFRVorLzh2UFQyOXNLcUtBUUNnQ0FFYlFFMjJwTFFkeHBnUHE3SVFBQUNLRUxBQjFGakhqeDlQa0pUNzgrM0dtTHljbkp4UEhDZ0pBQUFDTm9DYWErZk9uUVhHbUwvL2ZMdGxXV3YyN05senlvbWFBQUFnWUFPbzBZd3haeXpERndnRVdKb1BBT0FZQWphQUd1M3c0Y05ySmVVVjIzVFM2L1VTc0FFQWppRmdBNmpSZnZqaGgzeEp4ZWRiL3pNOVBmMkVVL1VBQUVEQUJsRGpCUUtCNHZPdytYQWpBTUJSQkd3QU5kN0preWUva0hUS0dGUG85WG9YTzEwUEFLQnVJMkFEcVBFeU1qS09HMk5XV0phMUxpMHRMY2ZwZWdBQWRWdVkwd1VBZ0IyTU1Zc2xSVGxkQndBQWx0TUZBSENXMiszK1FsSmZwK3ZBZnhoak5xV2twTVE2WFFjQTROd3dSUVFBNGJxYXNTenJHcWRyQUFDY082YUlBSkFrSlNVbE9WMENKSGs4SHFkTEFBQ2NKKzVnQXdBQUFEWWlZQU1BQUFBMkltQURBQUFBTmlKZ0F3QUFBRFlpWUFNQUFBQTJJbUFEQUFBQU5pSmdBd0FBQURZaVlBTUFBQUEySW1BREFBQUFOaUpnQXdBQUFEWWlZQU1BQUFBMkltQURBQUFBTmlKZ0F3QUFBRFlpWUFNQUFBQTJJbUFEQUFBQU5pSmdBd0FBQURZaVlBTUFBQUEySW1BREFBQUFOaUpnQXdBQUFEWWlZQU1BQUFBMkltQURBQUFBTmlKZ0F3QUFBRFlpWUFNQUFBQTJJbUFEQUFBQU5pSmdBd0FBQURZaVlBTUFBQUEySW1BREFBQUFOaUpnQXdBQUFEWUtjN29BQURWSFdscWF4b3daSTBteUxFdE5talRSVlZkZHBlSERoNnR2Mzc3bjFGWkNRb0lhTldvVTNIN28wQ0dOR3pkT1M1WXNrY3QxL3ZjQVBCNVBxZnVTa3BMT3UzMEFBSDZPZ0EyZ3doSVNFdFN3WVVNZFBYcFUzM3p6aldiT25LbXZ2dnBLZi9yVG44NDdGTGRxMVVxZmZQS0pUWlgrSjBRWEJmckV4RVNGaDRmYjFqNEFBRC9IRkJFQTU4U3lMRjEwMFVVYU1HQ0Ezbjc3YlNVbEpXbng0c1ZPbHdVQWdPTUkyQURPVzBSRWhPNisrMjU5OU5GSHdXMWVyMWV6WjgvVzRNR0RGUnNicTRFREIycmV2SGtLQkFKbHRwV1dsaWFQeDZQOC9Qemc0NDBiTjJya3lKSHEwYU9IN3JqakRtM2J0aTE0ZkdGaG9hWk5tNlkrZmZxb2QrL2VldkxKSjNYaXhJbVE2aTVxZjlteVplcmJ0NittVDU4dVNkcTBhWk5Hamh5cDJOaFlEUmt5UkltSmljSG5CQUlCelo4L1gwT0hEZzJPcTZpZTg2a0ZBRkI3RUxBQjJPTEtLNi9VbmoxN2dnRTZQajVlYTlldTFVc3Z2YVQxNjlkcnlwUXArdmpqanpWMzd0d0t0NzFreVJLOTl0cHJXcjE2dGFLaW9qUjU4dVRndmhkZWVFSGJ0Mi9Yb2tXTHRHTEZDdVhrNUdqR2pCa1Zhbi9qeG8xYXZueTU3cnZ2UGtsU1hsNmVKazJhcElTRUJOMXd3dzM2ODUvL0hEejI1WmRmMXBJbFN6UjU4bVN0WDc5ZXMyYk5Vck5teld5ckJRQlE4eEd3QWRqQzUvT3BYcjE2Y3JsY09ucjBxRmFzV0tHbm5ucEsvL1ZmLzZXd3NEQjE2ZEpGOTkxM241WXNXVkxodGg5ODhFRkZSa1lxSWlKQ0kwYU0wSTRkT3hRSUJKU1RrNk5QUC8xVVR6enhoRnExYXFWbXpacnBONy81amI3NDRvc0t0VDk2OUdoZGVPR0ZhdHk0c1NTcFQ1OCtpbzZPMXE1ZHU5UzRjV01kUEhoUVBwOVB4NDhmMXdjZmZLQS8vZWxQNnRxMXE4TEN3aFFkSGEzV3JWdmJWZ3NBb09ialE0NEFiSkdXbHFiLy91Ly9saVJsWm1iS0dLUG82T2dTeDF4MjJXWEt6czR1ZDVySXp6VnYzano0dUVtVEpqTEd5T2Z6NmNjZmY1UXhSbmZkZGRjWnovRjZ2YXBmdjM1STdiZHQyN2JFenpObnp0U3laY3ZVcFVzWE5XalFRTkxwcVNFSER4NlUzKzlYaHc0ZHptakRybG9BQURVZkFSdkFlZnZwcDUvMHdRY2Y2TkZISDVVa3RXalJRcEswZCs5ZWRlclVLWGpjZ1FNSDFLcFZLMXVXMzVPa2l5KytXSkswY3VWS1JVVkZuWE03bG1VRkh4ODRjRUR6NTgvWGh4OStxT2pvYUNVbUptclZxbFdTcElzdXVraVN0Ry9mUG5YczJMRlNhZ0VBMUh4TUVRRndUb3d4eXM3TzFxZWZmcW94WThabzBLQkIrdFd2ZmlWSmlveU1WTDkrL1JRZkg2L3Z2LzllZnI5Zlc3ZHUxWnc1Y3pSNjlPZ1M3ZVRrNUNnckswdFpXVm5LenM2dVVBMnRXcldTMiszVzlPblRkZWpRSWZuOWZ1M1lzVU9iTm0wNjUzSDVmRDVKcCsvQzUrYm02djMzM3kvUjMzWFhYYWY0K0hqdDJMRkRmcjlmR1JrWk9uandZS1hVQWdDb21iaUREYURDcnIzMldsbVdwWWlJQ0hYcTFFbFBQZldVZXZic1dlS1k1NTkvWHJObXpkSUREenlnbzBlUHFtM2J0aG96Wm95R0R4OWU0cmloUTRjR0h6ZHMyRkN2di81NmhXcVpPbldxcGt5Wm91SERoOHZyOVNvNk9scmp4NDgvNTdHMWI5OWVJMGFNME1TSkU5V3laVXVOR0RGQzY5ZXZEKzZQajQvWHE2KytxdnZ2djE5NWVYbHEzNzY5NHVQaks2VVdBRUROWkpWL0NJRGF6TzEyRzRsdk5hd3VpcjU1TWprNW1lc3pBTlJRVEJFQkFBQUFiRVRBQmdBQUFHeEV3QVlBQUFCc1JNQUdBQUFBYkVUQUJnQUFBR3hFd0FZQUFBQnNSTUFHQUFBQWJFVEFCZ0FBQUd4RXdBWUFBQUJzUk1BR0FBQUFiRVRBQmdBQUFHeEV3QVlBQUFCc1JNQUdBQUFBYkVUQUJnQUFBR3hFd0FZQUFBQnNSTUFHQUFBQWJFVEFCZ0FBQUd4RXdBWUFBQUJzUk1BR0FBQUFiRVRBQmdBQUFHeEV3QVlBQUFCc1JNQUdBQUFBYkVUQUJnQUFBR3hFd0FZQUFBQnNSTUFHQUFBQWJFVEFCZ0FBQUd4RXdBWUFBQUJzUk1BR0FBQUFiQlRtZEFFQXFnZVB4K04wQ1FBQTFBcmN3UWJxT0dQTUpxZHJ3Qm0yT2wwQUFBQUE2amkzMjIzY2JyZHh1ZzRBQUxpRERRQUFBTmlJZ0EwQUFBRFlpSUFOQUFBQTJJaUFEUUFBQU5pSWdBMEFBQURZaUlBTkFBQUEyTWh5dWdBQU9CY3hNVEg5Sk4xVTlMTmxXUk1reVJnem85aGhpU2twS1I5VmRXMEFnTHFOYjNJRVVGUDVpa0oxY2NXMytmMytXNnUySkFBQW1DSUNvSVpLU1VsWmI0ekpMdU9RWEovUHQ3TEtDZ0lBNE44STJBQnFLcCtrRDhyWS8zL3A2ZW1GVlZVTUFBQkZDTmdBYXJJbHBlMHd4bnhZbFlVQUFGQ0VnQTJneGpwKy9IaUNwTnlmYnpmRzVPWGs1SHppUUVrQUFCQ3dBZFJjTzNmdUxEREcvUDNuMnkzTFdyTm56NTVUVHRRRUFBQUJHMENOWm93NVl4bStRQ0RBMG53QUFNY1FzQUhVYUljUEgxNHJLYS9ZcHBOZXI1ZUFEUUJ3REFFYlFJMzJ3dzgvNUVzcVB0LzZuK25wNlNlY3FnY0FBQUkyZ0JvdkVBZ1VuNGZOaHhzQkFJNGlZQU9vOFU2ZVBQbUZwRlBHbUVLdjE3dlk2WG9BQUhVYkFSdEFqWmVSa1hIY0dMUENzcXgxYVdscE9VN1hBd0NvMjhLY0xnQUE3R0NNV1N3cHl1azZBQUN3bkM0QUFNNVhURXhNTzh1eS9tNk1hUjhJQkhwdDJiSmxoOU0xQVFEcUxxYUlBS2pSdW5idE9rQlNpcVNyTGN1S3JGZXYzamZkdW5XN3hlbTZBQUIxVnoybkN3Q0FjMVF2SmlibUtaZkw5YVpsV1EwOUhvOHV2L3h5N2QrL3Y0RmxXWGRHUlVVMS9QSEhIOWRLQ2poZEtBQ2dibUdLQ0lBYXAyUEhqaGMzYU5EZ2JVbURYUzZYN3IzM1h2M3VkNytUSkwzNzdydWFPWE9tL0g2L2pERnJ2Vjd2aUsxYnR4NXl0bUlBUUYxQ3dBWlFvM1RyMXEyYlpWbExMTXU2dkduVHBwbzhlYko2OWVwVjRwams1R1Q5OFk5LzFKRWpSeVRwQjJQTThKU1VsRVJIQ2dZQTFEbE1FUUZRWTdqZDdqR1NsbHFXRmRtaFF3Zk5uVHRYdi96bEw4ODRyblhyMWhvNGNLQlNVMU4xNk5DaEpwWmxqVzdkdW5WT1ptYm1waW92R2dCUTV4Q3dBVlI3YmR1MmJSZ2RIZjBYeTdJbVc1WlY3K2FiYjlhTUdUUFV0R25UVXAvVHFGRWpEUm8wU0hsNWVkcTZkV3M5U1FPam9xTCtxMlhMbHFzT0hUcmtyYnJxQVFCMURWTkVBRlJyTVRFeDdTVDkzYktzcXkrNDRBSk5uRGhSdDl4U3NVVkNWcTllcmNtVEp5cy9QMS9HbU84Q2djQXdsdklEQUZRV0FqYUFhcXRyMTY0RFhDN1hJc3V5TG1yVHBvMm1UWnVtcTY2NjZwemEyck5uanlaTW1LQTllL1pJVW00Z0VQanQ1czJiUDdHelhnQUFKS2FJQUtpZVNpekIxN05uVDgyZVBWdVhYSExKT1RmWXJGa3pEUmt5UlB2MjdkUHUzYnRaeWc4QVVHbTRndzJnV2lsdENUN0xzdWR5Wll4aEtUOEFRS1VpWUFPb05rSlpnczh1TE9VSEFLZ3NUQkVCVUMyRXVnU2ZYVmpLRHdCUVdRallBQngxTGt2dzJZV2wvQUFBbFlFcElnQWNZOGNTZkhaaEtUOEFnRjBJMkFBY1llY1NmSFpoS1Q4QWdCMllJZ0tncXRtK0JKOWRXTW9QQUdBSDdtQURxREtWdlFTZlhWaktEd0J3UHFyWFh6VUF0VlpWTHNGbkY1YnlBd0NjQzZhSUFLaDBWYjBFbjExWXlnOEFjQzRJMkFBcWpaTkw4Tm1GcGZ3QUFCWEZGQkVBbGFJNkxjRm5GNWJ5QXdDRWdvQU53SGJWY1FrK3U3Q1VId0NnUEV3UkFXQ25hcnNFbjExWXlnOEFVQjd1WUFPd1JVMVpnczh1TE9VSEFDaE43ZnpMQjZCSzFjUWwrT3pDVW40QWdKOGpZTU1XeGhoTFVyaWtCcExxUzNLVjg1U0FKSytrQWttRmxtV1p5cTBRbGNYdGRvOHh4c3kxTEN1OFE0Y09takZqaGxxM2J1MTBXVlVxS3l0TEV5ZE8xSll0VzZUVHY5ZVBKQ2NuejNLNExGU3lFSzk3WE91QU9vaUFEVnNZWThJbHRaVFVWbElMbmY2alU1WkNTVDlKT2lEcHNHVlpoWlZiSWV6V3RtM2JocEdSa2ErNFhLN2ZTZExOTjkrc1AvN3hqNnBmdjc3VHBUbkM1L1BwbFZkZTBmdnZ2eTlKTXNZczlQdjl2MHROVGMxenVEUlVraEN2ZTF6cmdEcUlnQTFiR0dPYVNPb29xYUp2amNkSlNyY3M2N2o5VmFHeTFNWWwrT3pDVW41MVJ3V3ZlMXpyZ0Rxa3ZMZnhnVkNGNi9RZG5Jb0s1VzQzcXBHdVhic09rSlJpV2RiVmJkcTAwVi8vK2xmQ2RURURCZ3pRTysrOG8vYnQyOHV5ckYvV3ExZnZtMjdkdXZFQzFVNFZ1ZTV4clFQcUVBSTI3T0xTdWYzeGFDQitEMnVLZWpFeE1aUHExYXYzdVdWWkYvWHMyVk1MRnk2c05ldGIyNmw5Ky9aNjU1MTMxSzlmUDBtS2NMbGNTMkppWXFaSUNuTzROTmlySXRjOXJuVkFIY0wvN0FESzFiRmp4NHZkYnZjbmxtVk5kcmxjMXU5Kzl6dTk5dHByYXRLa2lkT2xWVnVOR2pYUzFLbFQ5ZkRERDZ0ZXZYcVdaVm1QeDhURS9LTlRwMDZ0bks0TkFGQzVDTml3WFZwYW1qd2VqeDU2NktGUzl4VVc4am1mbXFKYnQyN2R3c1BEdjVVMHVHblRwbnJsbFZjMGJ0eTRXcnUrdFowc3k5S29VYU0wWjg0Y1JVWkd5cktzRzhMRHc1TmpZbUxpbks0Tjl1cmV2YnUrL1BMTEV0dldybDJyM3IxN08xUVJBQ2NSc0ZGcFVsSlN0R0xGQ3FmTHdIbHd1OTFqTE12YWFGblc1UjA2ZE5CNzc3MVhaOWEzdHBQYjdkYkNoUXZWdFd0WFNXcGpXZFkvM1c3M2cwN1hCZnNNSERoUWI3MzFWdkJuWTR6ZWVPTU5qUmd4d3NHcUFEaUZnSTFLYzg4OTkyakdqQm5LenM1MnVoUlVVTnUyYlJ0MjY5WnRycVMvV1pZVmZ2UE5OK3Z0dDkrdWMrdGIyNmw1OCtaNjQ0MDNkTmRkZDBtbjEweWVHUk1UODE2WExsMHVkTGcwMk9CLy8vZC90WDM3ZG4zOTlkZVNwSC8rODU4NmVQQ2dSbzhlN1hCbEFKekFlN3pWZ052dC9rSlNYNmZyT0I4WFhYU1IzRzYzcGsyYnByUzBOSTBaTTBaZmZmV1YvdC8vKzMrS2pJelV0R25USkNtNEx6RXhVZUhoNFhyODhjZVZsSlNrbkp3Y2gwZUE0b3d4WDFtV2RWMkRCZzMwMkdPUHNVcUl6VmF2WHEzbm5udE9wMDZka3FSa1NXNkhTOEk1S0g3ZGs2U25uMzVhaHc0ZDB0eTVjM1gzM1hmcmhodHUwTzkrOXp0SjRscFhDWXd4bTFKU1VtS2RyZ000Rys1Z1Z3ODFPbHlYeHJJc1BmUE1NMHBJU05BWFgzemhkRG1vbUFzbHllVnlLU0lpd3VsYWFwMG1UWnFvWHIxNlJUODJkTElXMk9mZWUrOVZTa3FLWG4vOWRXVm1adXJ1dSs5MnVxUmF6YktzYTV5dUFVQTE1bmE3amR2dHJ0RmZuMnVNYVdHTXVjMFlZMUpUVTQzYjdUWjVlWG5HR0dNV0xGaGcrdmZ2YjQ0ZE94YmNWMUJRWVA1dHVESG1YTmJQUmlYcTBxWExoVEV4TVI4Vy9XNis4c29yeHV2MUdwd2ZuODluM25qakRWUDB1c2JFeEh3YUhSM2QxT256alhOamlsMzNpano1NUpQRzdYYWJ2LzN0Yno4Ly9WenJiRlFiL202aWR1TU9OaXJkM1hmZnJVc3V1VVRUcDA5M3VoU0VLRFUxTlM4bEplVjJZOHlqa3J3TEZpelE3My8vZTJWbFpUbGRXbzExN05neFBmTElJNW96WjQ0aytTUTltNUtTTXZCZi8vclhNWWRMZzQxdXZmVldTZEt3WWNNY3JnU0Frd2pZcUhRdWwwdlBQdnVzL3ZHUGZ5Z3hzYUxmcEE0bnBhU2t6UEQ1ZlAway9aQ2NuS3lSSTBkcXk1WXRUcGRWNDJSa1pPanV1Ky9XdW5YckpPbUlNV1pvY25MeWMwN1hCZnVGaDUvKzNwbjY5ZXM3WEFrQUp4R3dVU1hhdDIrdmNlUEdhZjc4K1U2WGdncEtUVTFOS0N3c2RBY0NnWFZIamh6UjJMRmp0V2pSSWhuRHU3UGxNY1pvMmJKbEdqMTZ0REl6TTJXTVNiWXN5NU9Ta3ZLWjA3VUJBQ29QQVJ0Vlp2VG8wZnJGTDM3aGRCazRCMXUzYmoyMGVmUG1Qb0ZBNEJXLzMyOWVmUEZGUGZYVVU4clB6M2U2dEdycjFLbFRpbytQMTNQUFBTZWZ6MmVNTVg5TlNVbnBrWlNVdE0vcDJnQUFsWXVBRGR0MTd0eFpTVWxKYXRTb1VZbnRMcGRMQ3hZc1VGSlNVdkJ0Vk5Rb3ZzMmJOLy9CNy9lUGtIUjgxYXBWR2oxNnRQYnMyZU4wWGRYT0R6LzhvSHZ2dlZjZmYveXhKT1VaWThhbXBLU01sZVIxdURSVXN0S3Vmd0RxRmdJMmdBclpzbVhMWXAvUDE5MFlzMjMzN3QwYU5XcVUxcXhaNDNSWjFVWmlZcUpHamh5cGJkdTJ5Uml6MisvM1g1dVNrdkttMDNVQkFLb09BUnQyQ1VncVBJZm5GZno3dWFoQlVsTlRNL3grZjNkanpOL3o4L00xY2VKRXZmcnFxL0w1ZkU2WDVoaS8zNjk1OCticHdRY2YxUEhqeDJXTStlellzV014Vzdac1NYRzZObFNhaWx6M3VOWUJkUWdCRzNZcGxQVFRPVHp2SjUxYk1JZkRXTXJ2UDFpQ3I4NnF5SFdQYXgxUWgvQlY2ZFZBMFdMNXljbkpOZlo4R0dQQ0piV1UxRlpTQzBrTnlubEtnVTcvd1RrZzZiQmxXZnpocWNHNmRPbHliVmhZMkNKSmJTSWpJelZ0MmpSMTdkclY2YktxUkVaR2hpWk1tS0RNekV6cDlCSjhvMWtscEc0SThickh0YzRHTVRFeC9TVGRWUFN6WlZrVEpNa1lNNlBZWVlrcEtTa2ZWWFZ0d05uVTJFQlhtOVNTZ0cxSkN0ZnBQekQxVmY2N0l3R2Qvc0JYZ2FSQ3k3Slk4NjJHNjlTcFU2dXdzTEMvdTF5dTN2WHExZE1qanp5aU8rKzhVNVpWWTMrdHkyU00wZkxseXhVZkh5K2Z6eWRqVExMTDVSckdLaUYxUjRqWFBhNTFOb2lKaWJuZXNxeTFaUjNqOS90djNiSmx5OGRWVkJKUXB0cjVsNitHcVEwQkcvaTNzRzdkdXIzb2NybkdTN0orOWF0ZmFkS2tTYlZ1UllWVHAwNXArdlRwUmF1RUdHUE1teWtwS2ZlTFZVS0F5aElXRXhOenlMS3NpMHZabjF0UVVOQWlQVDJkZHdoUUxUQUhHNENkYXYxU2ZpekJCempDSittRE12Yi9IK0VhMVFrQkc0RHRhdXRTZml6QkJ6aHFTV2s3akRFZlZtVWhRSGtJMkFBcVJXMWF5bzhsK0FEbkhUOStQRUZTN3MrM0cyUHljbkp5UG5HZ0pLQlVCR3dBbGFZMkxPWEhFbnhBOWJCejU4NENZOHpmZjc3ZHNxdzFlL2JzT2VWRVRVQnBDTmdBS2wxS1Nzb01uOC9YVDlJUHljbkpHamx5cExaczJlSjBXZVhLeU1qUTNYZmZyWFhyMWttbmwrQWJtcHljL0p6VGRRRjFsVEhtakdYNEFvRUFTL09oMmlGZ0E2Z1NxYW1wQ1lXRmhlNUFJTER1eUpFakdqdDJyQll0V2lSanF0K3FaY1lZTFZ1MlRLTkhqMVptWnFhTU1jbVdaWGxZM3hwdzF1SERoOWRLeWl1MjZhVFg2eVZnbzlxcDUzUUJrRnEzYnYyc0pHVm1abkpuRExYYTRjT0g4Mzc4OGNkM1dyVnFGU0VwZHNPR0RkYmV2WHNWRnhlbit2WHJPMTJlcE5OTDhFMmRPbFZ6NXN4UklCQW9Xb0p2V0dabVpvN1R0UUYxM2ZIang3MnRXN2YrcGFRdS85NzBSV3BxNnQrY3JBazRHKzVnQTZocTFYWXBQNWJnQTZxL1FDQlFmQjQySDI1RXRVVEFCdUNJNnJhVUgwdndBVFhEeVpNbnY1QjB5aGhUNlBWNkZ6dGREM0EyQkd3QWpxa09TL214QkI5UXMyUmtaQnczeHF5d0xHdGRXbG9hVTdkUUxSR3dBVGpLeWFYOFdJSVBxSm1NTVl1Tk1Vd1BRYlZsT1YwQUpMZmJiU1FwT1RtWjg0RTZyVXVYTHRlR2hZVXRrdFFtTWpKUzA2Wk5VOWV1WFN1bHI0eU1ERTJZTUVHWm1ablM2U1g0UnJOS1NQWGhkcnUva05UWDZUb0ExRXpHbUUwcEtTbXhUdlhQSFd3QTFVWlZMT1hIRW53MUJ1RWF3RG16TE9zYUovc1BjN0p6QVBpNXJWdTNIcExVcDF1M2JpOUtHdi9paXk5YXFhbXBtalJwa2hvMWFuUmViWjg2ZFVyVHAwOHZXaVdrYUFtKys4VXFJZFZXVWxLUzB5VUFxR0U4SG8vVEpYQUhHMEMxWlB0U2ZpekJCd0NvS2dSc0FOV1dYVXY1c1FRZkFLQXFFYkFCVkd2bnM1UWZTL0FCQUp4QXdBWlE3WjNMVW40c3dRY0FjQW9CRzBDTmtaS1NNc1BuOC9XVDlFTnljckpHamh5cExWdTJuSEZjUmthRzdyNzdicTFidDA0NnZRVGYwT1RrNU9lcXVsNEFRTjFFd0FaUW81UzFsQjlMOEFFQXFnT1c2UU5RNDV4dEtiK2twQ1Q5Ly9idVBicUsrbEQvL3pOSndJSWhBb0loQlFGamxicUFJSHZyTitHbUlvclZBa1ZFdndHRms1NVRLZ2VwOFZSVUZsNmcydlFnQnozZkFvdUN0QlpLYVFzb0F1RlNieEZFUk1Fa2tKQktNUHdLS2JjQUppU1FRTEl2bjk4Zk5Mc0prQnRNTXRuWjc5ZGFyTFV6TTN2bW1Vdmk0K1N6SjIzYXROSEdqUnNsSHNFSEFIQVFCUnRBc1BMdTNyMzdiNW1GZEFBQUlBQkpSRUZVdi9yMTY3Y2pQRHo4dDJscGFlMytPYjNVR0pQTVUwSUFBRTVoaUFpQW9GYjVLRDlKZXlYbDhRZytBSURUdUlNTklPaGxaV1hsU3VycmRBNEFBQ1R1WUFNQUFBQzJvbUFEQUFBQU5xSmdBd0FBQURaaURMWUQrdmZ2UDB6U2c1ZVpQcmZLbHpzeU16UGZiYnBVQUFBQXNBTUYyeGxleTdLZXZYaGkxV2srbjI5TTAwWUNBQUNBSFJnaTRvRE16TXp0eHBqQ1doWXA4WHE5RzVzc0VBQUFBR3hEd1hhR1Y5TEtXdVovbEpPVFU5RlVZUUFBQUdBZkNyWnoxdFEwd3hpenVpbURBQUFBd0Q0VWJJZWNPWE5tbTZTU2k2Y2JZMHFMaW9yV09oQUpBRnEwYmR1MnllMTI2MDkvK2xPZHkyWm5aOHZ0ZHF1aTR2Sy9US3hyUHB6aGRyc0QvNEpWUTY1VEovRTlVRHNLdGtQeTh2TEtqVEh2WER6ZHNxeTBnd2NQbm5jaUV3QzBaS21wcWVyV3JadFNVMU1iZlZ2NStmbDYrT0dIVzBUNWFPeDlzWFA5UzVjdWxTVHQyTEhqcXRmbGxDdTlUcHZ6TmRlY3N6VVdDcmFEakRHWFBJYlA3L2Z6YUQ0QXNGbEpTWWsrL2ZSVFRaOCtYWGw1ZWNyTnpXM1U3UlVYRnlzL1A3OVJ0OUZVR250Zld0S3h1bHBYYzUwMjUrUFluTE0xRmdxMmcwNmNPTEZGVW1tVlNlYzhIZzhGR3dCc3RubnpadDEwMDAwYU1HQ0E3cnp6emt2dURwYVVsT2k1NTU3VHdJRUROV0xFQ0gzNTVaY05tbit4cEtRa1NkS0FBUU1Dd3hVcWY2VytmdjE2M1h2dnZabzc5OEtmUHRpNWM2ZkdqeCt2K1BoNGpSdzVzdHJkVjcvZnI2VkxsMnJVcUZHS2o0L1hRdzg5cEsrLy9scVNWRkZSb1RsejVtam8wS0VhUEhpd1pzeVlvYk5uejlhWTZVcTNjN2w5a1NTUHg2T0ZDeGRxeElnUmdmY3NXYkpFZnIrLzF2MnR6N0dxei9ycjYvVHAwM3IyMldjMVlNQUFqUnc1VW0rLy9YWmdhRU5seGkrLy9GTGp4NDlYUWtLQ0hudnNzY0MrWDgxK052VDhTSFZmcDA2ZXA3cStCMnE3dm1yS1Z0dDdnS3ZpY3JuKzZISzV6RC8vYlhZNkR3QTBCNVUvRiszeStPT1BtK1hMbHh0ampObXdZWU1aTm15WThYZzhnZm5QUFBPTW1UUnBramw1OHFRNWVmS2srZmQvLzNmamNybE1lWGw1dmVaZkxDc3I2NUw1bGRObXpKaGh6cDQ5YTg2Y09XT01NU1l0TGMzazVPU1k4dkp5TTNmdVhETnk1TWpBZXlxLzNyMTd0L0Y0UE9iQWdRUG02TkdqeGhoalhuNzVaZlBqSC8vWUhEOSszQlFWRlpuSmt5ZWJXYk5tMVhnTXJuUTdsOXNYWTR5Wk9YT21lZlRSUjAxdWJxN3hlRHhtejU0OTVzRUhIelFMRnk2c2RYL3JjNnpxcy83NnJ1dnBwNThPbkxzVEowNllwS1Nrd0RLVnl6Ly8vUFBtNU1tVHByaTQyUHpzWno4ejQ4YU51K3I5Yk9qNU1hYnU2OVRKODFUWDkwQnQxMWROMldwN3o5V28vUG5oOU04eE9PajIyMjhmWGFWZ1ArbDBIZ0JvRHV3czJIbDVlZWFPTys0d0owK2VOTVlZVTFaV1pnWU5HbVErK2VRVFk0d3gzMzc3clhHNVhDWW5KeWZ3bnM4Ly96eFFDT3FhZnptMUZleDkrL1pkc3Z5NWMrZk0zLzcyTjdObzBTTGpjcm1NeCtNeEpTVWw1czQ3N3pTN2R1MjZaUG5Dd2tMamRydE5ibTV1WU5wbm4zMW1oZ3daVXV1eGFPaDJhdHFYb3FJaTQzYTd6ZTdkdTZzdHUyN2RPblBmZmZmVnViOTJyTDgrNnlvc0xEUXVsOHZzM2JzM3NNejI3ZHN2S2RqNStmblY1cnZkYnVQeithNTRQNi9rL05SMW5UcDVudXI3UFhDNTY2dW1iSFc5NTJvMGg0TE5YM0owMkxsejV6Nis5dHByenh0andyeGU3eXFuOHdCQVM3TisvWG9aWS9USUk0OEVwcFdYbHlzMU5WWDMzSE9QQ2dvS0pFbmR1M2NQekkrTWpBeThybXQrUTNYcjFxM2ExL1BuejlmNjllc1ZGeGVuYTY2NVJ0S0ZvUUJIamh5UnorZFRyMTY5TGxuSDhlUEhaWXpSdUhIakxwbm44WGpVcWxXclM2WmZ5WFpxY3V6WU1SbGpGQnNiVzIxNjkrN2RWVmhZV0cwWXg4WDdhOWY2dzhMcUh1VjYvUGh4U1ZLUEhqMEMwOXExYTNmSmN0ZGZmMzIxK2NZWWViM2VLOTdQS3prL2RWMm5UcDZuK253UDFIUjkxZVpLM2hNc0tOZ095ODNOUGRPL2YvOE5sbVYxek03T0xuSTZEd0MwSkQ2ZlQ1czNiOWF6eno2cnUrKytPekE5S3l0TE0yZk9WRkZSVWFBb25EaHhJdkM2c2xCSXFuTitRMW1XRlhoOStQQmhMVjI2Vkt0WHIxWnNiS3gyN05paDk5OS9YNUxVb1VNSFNSZWV3TkM3ZCs5cTYrallzYU1rYWVQR2plclNwVXVkMjd6UzdkU2tjK2ZPa3FSRGh3NnBUNTgrMWJZVEhSMWRyZnhXM2QvNmFzajZhM08xNSs1Szk3T2g1NmMrMTZtVDU2bXU0MWpiOVZXVEszbFBNT0ZEanMyQU1XYVZNWVpuWHdPQXpUNy8vSE1WRnhkcnhJZ1IrdTUzdnh2NGQvLzk5NnRkdTNiYXZIbXpicnp4UnNYR3htcisvUGtxS1NuUmtTTkg5SWMvL0NHd2pycm1YMDVVVkpRa2FmZnUzU29wdWVSUEhnUjR2VjVKRis0MGxwU1U2TTkvL25OZ1huUjB0TzY2Nnk2bHBLUm8vLzc5OHZsOHlzM04xWkVqUnhRZEhTMlh5Nlc1YytlcW9LQkFQcDlQKy9mdjE4NmRPMjNkVGszNzBxbFRKdzBiTmt3cEtTbjY1cHR2NVBQNXRIZnZYaTFhdEVnVEowNnM5ZGpVNTFqWnRmNGJiN3hSTjk5OGM0UE9YVlZYbXFPaDU2YysxNm1UNTZtdTc0SGFycSthc3RYMW5tQVhVbmV3M1c1M1cyUE1ENHd4ZDF1V05VaFNWMG5YUzdyMGR6VU9jTGxjOHh5TzREWEdGRW82YWxuVzU1SzJscGFXYnM3TnpUM2pjQzRBdUNLcHFhbUtqNCsvWkZoQWVIaTQ3cnZ2UHFXbXBtcjgrUEdhUFh1MlpzMmFwZnZ2djErMzNIS0x4bzRkcTV5Y25NRHlkYzIvV0k4ZVBUUm16QmdsSnljck1qSlNIMzc0NFdXWDY5bXpweElURS9YY2M4L3BoaHR1VUdKaW9yWnYzeDZZbjVLU29sLy8rdGVhTW1XS1NrdEwxYk5uVDZXa3BFaVNYbi85ZGMyZVBWdGp4NDZWeCtOUmJHeXNrcE9UYmQ5T1Rmdnk2cXV2YXNHQ0JYcnFxYWQwK3ZScGRldldUVWxKU1JvN2RteHRwNlRleCtwSzFsLzFhUlhwNmVtQjR6Uno1a3dOSHo1Y3Q5eHlpOGFNR2FPY25CeEZSTlN2QWwzcGZqYmsvTlQzT25YeVBOWDJQVkRYOVhXNWJIVzlKOWcxL1BjMlFhaHYzNzRkV3JWcU5VM1NWRWxSVHVjSkpzYVlVbVBNVzM2L2YzWldWdFlKcC9NQUNBMlZIMUNxTEVtQVhWSlRVL1diMy94R216WnRjam9LR2tubG93QXpNakljNjdrdC9nNjIyKzErMU8vM0w1YlV3YklzM1g3NzdSbzBhSkJjTHBlNmR1MnE5dTNiMS92L1lsczZyOWVyNHVKaUhUdDJUQmtaR2ZyODg4LzExVmRmWFd1TSthK3dzTEQvY0xsY3lSa1pHVXVkemdrQVFIMmxwYVdwVjY5ZTZ0S2xpNzcrK211OTlkWmIrdEdQZnVSMExMUndMZmtPZHJqTDVYcERVcklrM1gzMzNVcE9UcTcyU1dMVTdlalJvNW8zYjE3VlgyKytuWkdSOGFRa3I0T3hBTFJ3M01HR1hYNy8rOTlyNWNxVktpb3FVcWRPblRSaXhBajk5S2MvVlhoNHVOUFIwRWlhd3gzc2xscXdJMXd1MXhKSlNlM2F0ZFBMTDcrc1ljT0dPWjBwcUgzeHhSZDY2YVdYVkZSVUpFbHJMY3Q2TEQwOTNlTjBMZ0F0RXdVYndKVnFEZ1c3UlQ1RnBILy8vck1sSlhYdTNGbExseTZsWE5zZ0lTRkJ5NWN2VjlldVhTVnB0REZtc2RPWkFBQUFtcU1XVjdCdnYvMzI4WlpsUGR1K2ZYc3RXYkpFUFh2MmREcFNpeEVURTZNbFM1WlVQbGZ6eHk2WGE2clRtUUFBQUpxYkZsV3crL2Z2Lzkyd3NMRGZoSWVINjFlLytwVnV2UEZHcHlPMU9OSFIwWm83ZDY0aUlpSmtqSm5kdDIvZjJMcmZCUUFBRURwYVZNRzJMT3YvU1lwS1RFeFVmSHk4MDNGYXJENTkrbWp5NU1teUxPdmFpSWlJdDV6T0F3QUEwSnkwbUlJZEZ4Y1hMK25SbUpnWVRaM0t5SVhHOXNRVFQ2aG56NTZ5TEd0WXYzNzloanVkQndBQW9MbG9NUVU3UER6OEY1STBhZElrdFc3ZDJ1azRMVjZyVnEzMDlOTlBTL3JYc1FjQUFFQUxLZGo5K3ZYcmJWbldBMTI3ZHRXb1VhT2NqaE15N3JyckxzWEd4a3BTZ3R2dFprd09BQUNBV2tqQkRnOFAvNGtralI0OVdwYlZVaC90M2Z4WWxxVUpFeVpJa3Z4Ky96TU94d0VBQUdnV2dyNWc5KzdkdTdVeFptSkVSSVRHakJuamRKeVFjKys5OTZwVnExYXlMT3ZCbmoxN2ZzZnBQQUFBQUU0TCtvTGR1blhydXl6TDZ0aS9mMysxYjkvZTZUZ2hKekl5VW5mZmZiY2tYZGV4WThjZk9aMEhBQURBYVVGZnNJMHg5MHZTb0VHRG5JNFNzb1lPSFNwSk1zYjgwT0VvQUFBQWpndjZnbTFaMWtqcHdnZnU0SXgrL2ZwVnZoemlaQTRBQUlEbUlLZ0xkdS9ldlR0YWxuVmJ4NDRkMWFOSEQ2ZmpoS3lZbUJoRlIwZkxzcXllY1hGeE56aWRCd0FBd0VsQlhiQmJ0V29WSjBuZis5NzNuSTRTOHVMaTRpUkpFUkVSZ3gyT0FnQUE0S2lnTHRpV1pYMWZrbTY2NlNhbm80UzgyMjY3cmZLbDI4a2NBQUFBVG90d09zRFZxQ3pZREE5eFh0ZXVYU1ZKeHBpYkhZNENvQVZ4dS9sL2RnREJKNmp2WUJ0amJwV2s3dDI3Mjc1dWo4ZWo1Y3VYYTl5NGNSbzRjS0FTRWhMMDhNTVBhOSsrZmJadnE2cUNnZ0tOSGoxYWZyKy9VYmRqdCtqbzZNcVg5cDhNQUNISEdMUFQ2UXdBZ3RwZUp6Y2UxSGV3SmNWSVVxZE9uV3hkNmZuejV6Vmx5aFFaWXpSdDJqVDE3ZHRYWHE5WDJkblphdE9talczYnljL1BWM0p5c2xhdVhLbldyVnRMdWxCVTE2NWRhOXMybXNwMTExMVgrZko2SjNNQWFCa3lNelBqbmM2QTVzdmxjaGxKeXNqSTRNODNvMWtLNm9KdFdWWVhTZXJRb1lPdDYxMndZSUhLeTh2MSs5Ly9QbEI4VzdkdXJmaDRlMy9lRnhjWEt6OC8zOVoxT2lVcUtrcVNaRmtXQlJzQUFJUzBvQjRpSXVsYVNXcmJ0cTF0Sy9SNnZWcTNicDBtVFpvVUtOZVg0L0Y0dEhEaFFvMFlNVUx4OGZGNjZLR0h0R1RKa3NEUWp1enNiTG5kYm4zNTVaY2FQMzY4RWhJUzlOaGpqK25ycjc4T3JDTXBLVW1TTkdEQWdNQTR3OHIzbFpXVjFibU9xc3RXcXB4V1VWRWhTYXFvcU5DY09YTTBkT2hRRFI0OFdETm16TkRaczJkdE8xNlZ2dk9kd0Y5SnQrOFdQd0FBUUJBSzlvTGRSbEt0UmJpaDh2UHpWVlpXcHI1OSs5YTZYRXBLaXJaczJhSTMzM3hUMjdkdjErelpzL1hlZSs5cDhlTEYxWlpiczJhTjVzMmJwdzgrK0VCZHVuVFJhNis5RnBpM2RPbFNTZEtPSFR1VW5wNWU0N1pxVzBkZGZ2bkxYMnJmdm4zNnkxLytvZzBiTnFpb3FFaHZ2UEZHdmQ5Zlg2MWF0YXA4YWQvSkFBQUFDRUxCWHJBbFNaWmwzeEFzajhjalNZcUlxSG4wek9uVHA3Vmh3d2E5K09LTHV2WFdXeFVSRWFHNHVEaE5uanhaYTlhc3FiYnMxS2xUMWFsVEowVkZSU2t4TVZINzkrOXY4QWNZcjNRZFJVVkYyclJwazZaUG42N282R2kxYjk5ZVR6enhoRDcrK09NR2JiK0JHQThIQUFCQ1dsQ1B3VGJHbkxjc0s3Szh2TnkyWVNJeE1UR3lMRXQ1ZVhrMVBoN3EyTEZqTXNZb05qYTIydlR1M2J1cnNMQ3dXdm05L3ZwL0RVbHUxNjZkakRIeWVyME51dXRlMHpycWN2ejRjUmxqTkc3Y3VFdm1lVHllcW5lZHIxcmwvNWhJS3JkdHBRQUFBRUVvcUF1MnBGSkprZWZPbmJPdFlFZEZSU2srUGw3TGxpMnJzV0IzN3R4WmtuVG8wQ0gxNmRNbk1QM3c0Y09Lam81V1dGalQvR0tnc3FTZlAzOCtzUDlWeDFkMzdOaFJrclJ4NDBaMTZkS2xVYk9VbDEvbzFjYVk4NDI2SVFBQWdHWXVxSWVJV0paVklGMFlDbUduRjE1NFFUazVPWHIrK2VlVmw1Y25uOCtua3BJU2ZmTEpKenB3NElBNmRlcWtZY09HS1NVbFJkOTg4NDE4UHAvMjd0MnJSWXNXYWVMRWlmWGVUdVdUTjNidjNxMlNrcElHNSt6WnM2ZmF0bTJyRFJzMlNMcFFjcGN2WHg2WUh4MGRMWmZMcGJsejU2cWdvRUErbjAvNzkrL1h6cDMyUDE2MlN2NXZiVjg1QUFCQUVBbnFnaTNwbUNTZE9uWEsxcFYyNzk1ZEsxYXNVR1JrcEtaT25hcUVoQVNOR0RGQ0sxYXNDSXpOZnZYVlYrVjJ1L1hVVTA5cHdJQUJldVdWVjVTVWxLVEV4TVI2YjZkSGp4NGFNMmFNa3BPVDljZ2pqelE0NXpYWFhLT1VsQlM5ODg0N0dqVnFsS1pNbWFLQkF3ZFdXK2IxMTE5WFdGaVl4bzRkcTBHREJtbldyRmt5eGpSNFczVXBMaTZXSkZtV1JjRUdBQUFJVnYzNzk1L25jcm5NcWxXckRKejEwVWNmR1pmTFpWd3UxeXFucndzQVFNdjJ6Ly9lMkgrM0NMQkpVSS9CTnNic3N5eExCdzhlZERwS3lEdDY5S2dreVJoendPRW9BSUFXcG4vLy9zTWtQWGlaNlhPcmZMa2pNelB6M2FaTEJkUXNxQXUyWlZtNWtpall6Y0MrZmZza1NYNi9QOVBoS0FDQWxzZHJXZGF6RjArc09zM244NDFwMmtoQXpZSjZESFpZV05nZVNjckx5M002U3NqYnMyZVBKQ2tzTE93emg2TUFBRnFZek16TTdjYVl3bG9XS2ZGNnZSdWJMQkJRaDZBdTJPbnA2YWVNTWQrY09uVktodzhmZGpwT3lEcHg0b1NPSFRzbVNmL0l6TXc4Nm5RZUFFQ0w0NVcwc3BiNUgrWGs1RlEwVlJpZ0xrRmRzUDhwVlpLMmJkdm1kSTZRVlhuMzJoakQzV3NBUUdOWlU5TU1ZOHpxcGd3QzFDWG9DN1psV1I5SzB2YnQyNTJPRXJLMmJ0MHFTYklzYTVQRFVRQUFMZFNaTTJlMlNicmtqMFlZWTBxTGlvcldPaEFKcUZIUUYrekN3c0l0a2txKyt1b3JuVGx6eHVrNElhZXNyRXhwYVdreXhwUmFsbFhqM1FVQUFLNUdYbDVldVRIbW5ZdW5XNWFWZHZEZ1FmNktNSnFWb0MvWS8veW0rcVBINDlHNmRldWNqaE55dG03ZFd2bG4wdithbnA1ZTVuUWVBRURMWll5NTVERjhmcitmUi9PaDJRbjZnaTFKUHAvdnQ1SzBaczJhUnZrcmhiZzhZNHorK01jL1ZuNDUzOGtzQUlDVzc4U0pFMXNrbFZhWmRNN2o4VkN3MGV5MGlJSzlaOCtlVEdQTTFrT0hEdW45OTk5M09rN0krT0tMTHlxZmY1MlJtWm01MWVrOEFJQ1c3ZWpSbzJXU3FvNjMzcHFUazNQV3FUeEFUVnBFd2Y2blZ5UnA4ZUxGOG5nOFRtZHA4YnhlcitiUHYzRFQydS8zditwd0hBQkFpUEQ3L1ZYSFlmUGhSalJMTGFaZ1oyWm1maXBwWTM1K3ZwWXNXZUowbkJadjllclZ5czNObFRGbSsrN2R1eG44RGdCb0V1Zk9uZnRZMG5salRJWEg0MW5sZEI3Z2NscE13WllrcjlmN00wbWx5NVl0VTNaMnR0TnhXcXk4dkR6Tm16ZFBrczc1L2Y0bm5jNERBQWdkdWJtNVo0d3hHeXpMK2l3N083dkk2VHpBNWJTb2dwMlZsZlYzdjkvL2pOZnIxWFBQUGFlQ2dnS25JN1U0aFlXRit2blBmNjZLaWdyNS9mN1g5dXpaaytOMEpnQkFhREhHckRMR01Ed0V6WmJsZElERzRISzUzcEkwcVd2WHJscThlTEZpWW1LY2p0UWluRHAxU2xPbVROR0JBd2NrYVhWR1JzWmpUbWNDZ1Bwd3VWd2ZTN3JYNlJ3QWFtYU0yWm1abVJudmRBNDd0S2c3MkpVc3kzcEswdG9qUjQ1b3dvUUoyclZybDlPUmdsNTJkclltVEpoUVdhNC9MaWtwbWVCMEpnQm9BTW8xME14Wmx2Vi9uTTVnbHhaNUIvdWZJbHd1MTl1U0pralNxRkdqOU5PZi9wUzcyUTEwNnRRcC9lNTN2OVBxMWFzcm56SCtubVZaL3pjOVBaMUh0UUFJR2k2WHkwaFNlbnE2MDFFQVhJYmI3WllrWldSa3RJaHUyaUoyb2pZdWwrdEpTWE1rUlZtV3BTRkRobWpZc0dIcTFhdVhPbmZ1ck1qSVNFVkVSRGdkczFudytYdzZlL2FzVHAwNnBkemNYRzNkdWxWcGFXbnkrLzJTVkdxTW1abVptZm1HMHprQm9LRW8yRUR6UnNFT1FuRnhjVGVFaDRmL1NsS2laVm5YT3AwbnlKeVR0TWJyOVU3UHlzbzY3SFFZQUxnU0ZHeWdlV3RwQlRza2J0MW1aV1dka1BTVFhyMTYvVmZidG0yZnNDenJIa2x4a2pwTHVrNGhjaHpxd1dlTUtaYjByYVFzWTh3Mm44LzNCeDZEQkFBQVVIOGhWU3h6YzNQUFNQck5QLzhCQUFBQXRtdVJUeEVCQUFBQW5FTEJCZ0FBQUd4RXdRWUFBQUJzUk1FR0FBQUFiRVRCQmdBQUFHeEV3UVlBQUFCc1JNRUdBQUFBYkVUQkJnQUFBR3hFd1FZQUFBQnNSTUVHQUFBQWJFVEJCZ0FBQUd4RXdRWUFBQUJzUk1FR0FBQUFiRVRCQmdBQUFHeEV3UVlBQUFCc1JNRUdBQUFBYkVUQkJnQWdpSGs4SGkxZnZsemp4bzNUd0lFRGxaQ1FvSWNmZmxqNzl1MnI5WDNaMmRseXU5MHFLeXVyZGJsdDI3Yko3WGJyVDMvNms1Mng2NjIrT2FzdTYzYTdkY2NkZDJqbzBLR2FNbVdLMHRMU3FpMVhVRkNnMGFOSHkrLzNOMWJzU3ppeFRUaUhnZzBBUUpBNmYvNjhubnp5U2FXbHBXbmF0R25hc21XTDB0TFNOSDM2ZExWcDA4YVdiYVNtcHFwYnQyNUtUVTI5WkY1K2ZyNGVmdmhoVlZSVTFHdDZVOW0yYlp0MjdkcWxOV3ZXYVBUbzBaby9mNzVtelpvVktMZlIwZEZhdTNhdHdzSWFwd1pkYnY4YmU1dG9YampMQUFBRXFRVUxGcWk4dkZ5TEZ5K1cyKzFXNjlhdDFiWnRXOFhIeDZ0SGp4NVh2ZjZTa2hKOSt1bW5tajU5dXZMeThwU2JtMXR0Zm5GeHNmTHo4eTk1WDAzVG01SmxXZXJRb1lPR0R4K3VaY3VXS1QwOVhhdFdyV3FTYlRlSC9ZZXpLTmdBQUFRaHI5ZXJkZXZXYWRLa1NXcmR1bldOeSszY3VWUGp4NDlYZkh5OFJvNGNxUjA3ZHRSN0c1czNiOVpOTjkya0FRTUc2TTQ3Nzd6a0xuWlNVcElrYWNDQUFYSzczWFZPcnkyTDMrL1gwcVZMTldyVUtNWEh4K3VoaHg3UzExOS9mVW1tQlFzV2FQanc0ZnJIUC81UjcvMklpb3JTNDQ4L3JuZmZmVmRTOVdFbmxhL1hyMSt2ZSsrOVYzUG56cFVrVlZSVWFNNmNPUm82ZEtnR0R4NnNHVE5tNk96WnMvWEtlN245djNpb2k4ZmowY0tGQ3pWaXhJakErNWNzV1JLNHkxNjUvSmRmZnFueDQ4Y3JJU0ZCanozMjJHV1BDUUFBUUpOenVWekc1WEtabHVUQWdRUEc1WEtaVTZkTzFicGNXbHFheWNuSk1lWGw1V2J1M0xsbTVNaVJ4aGhqc3JLeWpNdmxNcVdscFRXKzkvSEhIemZMbHk4M3hoaXpZY01HTTJ6WU1PUHhlQUx6SzlkUlhsNWU3WDAxVGE4cGl6RW04UFh1M2J1TngrTXhCdzRjTUVlUEhxMldjK1hLbFdibzBLRW1MeS92c25scjI2ZXZ2dnJLM0hISEhjYm44MVZicnZMMWpCa3p6Tm16WjgyWk0yZU1NY2E4L1BMTDVzYy8vckU1ZnZ5NEtTb3FNcE1uVHphelpzMnFNMjlOKzM5eHRwa3paNXBISDMzVTVPYm1Hby9IWS9iczJXTWVmUEJCczNEaHdtckxQLy84OCtia3laT211TGpZL094blB6UGp4bzJyOFh3RnM4cnZVYWQvVnRpRk85Z0FBQVFoajhjalNZcUlpS2gxdWFGRGh5bzJObFlIRGh4UVpHU2tqaHc1SXEvWFcrZjZEeHc0b056Y1hQM2dCeitRSk4xNzc3MDZmLzY4UHZ2c3N5dk9YRk9XTTJmT2FPWEtsWHJsbFZmVXIxOC9SVVJFS0RZMlZqRXhNWUgzcHFXbGFlSENoWm8vZjc1dXZ2bm1CbS9iNi9VcVBEeTh4akhRRXlkTzFMWFhYcXZJeUVnVkZSVnAwNlpObWo1OXVxS2pvOVcrZlhzOThjUVQrdmpqanlXcFhubHJjL3IwYVczWXNFRXZ2dmlpYnIzMVZrVkVSQ2d1TGs2VEowL1dtalZycWkwN2RlcFVkZXJVU1ZGUlVVcE1UTlQrL2Z2NW9HUVFxUDI3RWdBQU5Fc3hNVEd5TEV0NWVYblZobUZjYlA3OCtWcS9mcjNpNHVKMHpUWFhTRks5Q3RyNjlldGxqTkVqanp3U21GWmVYcTdVMUZUZGM4ODlWNVM1cGl4SGpoeVJ6K2RUcjE2OWFuenZyMy85YXcwZlBseTllL2Urb20xbloyZnIrOS8vZm8zenUzWHJGbmg5L1BoeEdXTTBidHk0UzViemVEejF5bHViWThlT3lSaWoyTmpZYXRPN2QrK3V3c0xDYXVmbit1dXZEN3h1MTY2ZGpESHllcjIxRGd1Qzh5allBQUFFb2Fpb0tNWEh4MnZac21VMUZ1ekRodzlyNmRLbFdyMTZ0V0pqWTdWanh3NjkvLzc3ZGE3YjUvTnA4K2JOZXZiWlozWDMzWGNIcG1kbFpXbm16SmtxS2lwU2h3NGRHcFMzdGl5VjY4clB6Nit4UU0rZVBWdlBQUE9NYnJubEZqMzY2S01OMnZiSmt5ZTFjdVZLVFpzMnJjWmxMTXNLdk83WXNhTWthZVBHamVyU3Bjc2x5OVluYjIwNmQrNHNTVHAwNkpENjlPa1RtSDc0OEdGRlIwZnpwSkVXZ0RNSUFFQ1FldUdGRjVTVGs2UG5uMzllZVhsNTh2bDhLaWtwMFNlZmZLSURCdzRFaG9JY08zWk1KU1VsK3ZPZi8xeXY5WDcrK2VjcUxpN1dpQkVqOU4zdmZqZnc3Lzc3NzFlN2R1MjBlZk5tU1JkS3ZpVHQzcjFiSlNVbGdmZGZibnB0V2FLam8zWFhYWGNwSlNWRisvZnZsOC9uVTI1dXJvNGNPUkpZNXJiYmJ0UHJyNyt1Tjk1NFE1czJiYXB6SDR3eEtpd3MxS1pObTVTVWxLUWYvdkNIZXVDQkIrcTEvOUhSMFhLNVhKbzdkNjRLQ2dyazgvbTBmLzkrN2R5NXMxNTVhem91bFRwMTZxUmh3NFlwSlNWRjMzenpqWHcrbi9idTNhdEZpeFpwNHNTSjljcUk1bzJDRFFCQWtPcmV2YnRXckZpaHlNaElUWjA2VlFrSkNSb3hZb1JXckZpaGlJZ0k5ZXpaVTRtSmlYcnV1ZWMwY2VKRURSdzRzRjdyVFUxTlZYeDh2TnExYTFkdGVuaDR1TzY3Nzc3QTAwUjY5T2loTVdQR0tEazV1ZHBRa3N0TnJ5dExTa3FLK3ZidHF5bFRwbWp3NE1HYU5XdVd5c3ZMcXkwemNPQkF2ZlRTUy9yRkwzNmhMVnUyMUpoL3lKQWh1dlBPT3pWMjdGajk5YTkvMVlzdnZxaG5ubm1tWHZ0ZTZmWFhYMWRZV0pqR2poMnJRWU1HYWRhc1dUTG1YNS9CcXkxdlRjZWxxbGRmZlZWdXQxdFBQZldVQmd3WW9GZGVlVVZKU1VsS1RFeHNVRTQwVDFiZGl3QUFFTndxbjA2UW5wN3VkQlFBbDFFNXpDa2pJNk5GZEZQdVlBTUFBQUEyb21BREFBQUFOcUpnQXdBQUFEYWlZQU1BQUFBMm9tQURBQUFBTnFKZ0F3QUFBRGFpWUFNQUFBQTJvbUFEQUFBQU5xSmdBd0FBQURhaVlBTUFBQUEyb21BREFBQUFOcUpnQXdBQUFEYWlZQU1BQUFBMm9tQURBQUFBTnFKZ0F3QUFBRGFpWUFNQUFBQTJvbUFEQUFBQU5xSmdBd0FBQURhaVlBTUFBQUEyb21BREFBQUFOb3B3T2dBQUFFM0Y3WFk3SFFGQUNPQU9OZ0NneFRQRzdIUTZBNEE2N1hVNkFBQUFRRWh5dVZ6RzVYSVpwM01BTmVFT05nQUFBR0FqQ2pZQUFBQmdJd28yQUFBQVlDTUtOZ0FBQUdBakNqWUFBQUJnSXdvMkFBQUFZQ01LTmdBQUFHQWpDallBQUFCZ0l3bzJBQUFBWUNNS05nQUFBR0FqQ2pZQUFBQmdJd28yQUFBQVlDUEw2UUFBQUFDMTZkKy8vekJKRDFaK2JWbldzNUprakhtanltSTdNak16MzIzcWJNRGxSRGdkQUFBQW9BN2V5bEpkVmRWcFBwOXZUTk5HQW1yR0VCRUFBTkNzWldabWJqZkdGTmF5U0luWDY5M1laSUdBT2xDd0FRQkFjK2VWdExLVytSL2w1T1JVTkZVWW9DNFViQUFBRUF6VzFEVERHTE82S1lNQWRhRmdBd0NBWnUvTW1UUGJKSlZjUE4wWVUxcFVWTFRXZ1VoQWpTallBQUNnMmN2THl5czN4cnh6OFhUTHN0SU9Iang0M29sTVFFMG8yQUFBSUNnWVl5NTVESi9mNytmUmZHaDJLTmdBQUNBb25EaHhZb3VrMGlxVHpuazhIZ28ybWgwS05nQUFDQXBIang0dGsxUjF2UFhXbkp5Y3MwN2xBV3BDd1FZQUFFSEQ3L2RYSFlmTmh4dlJMRkd3QVFCQTBEaDM3dHpIa3M0Yll5bzhIczhxcC9NQWwwUEJCZ0FBUVNNM04vZU1NV2FEWlZtZlpXZG5Gem1kQjdpY0NLY0RBQUFBTklReFpwV2tMazduQUdwaU9SMEFBSURhdUZ5dWp5WGQ2M1FPQU0yZk1XWm5abVptdk5NNUdDSUNBR2p1S05jQTZzV3lyUC9qZEFhSklTSUFnQ0NSbnA3dWRBUUF6WmpiN1hZNlFnQjNzQUVBQUFBYlViQUJBQUFBRzFHd0FRQUFBQnRSc0FFQUFBQWJVYkFCQUFBQUcxR3dBUUFBQUJ0UnNBRUFBQUFiVWJBQkFBQUFHMUd3QVFBQUFCdFJzQUVBQUFBYlViQUJBQUFBRzFHd0FRQUFBQnRSc0FFQUFBQWJVYkFCQUFBQUcxR3dBUUFBQUJ0UnNBRUFBQUFiVWJBQkFBQUFHMUd3QVFBQUFCdFJzQUVBQUFBYlViQUJBQUFBRzFHd0FRQUFBQnRSc0FFQUFBQWJVYkFCQUFBQUcxR3dBUUFBQUJ0UnNBRUFBQUFiVWJBQkFBQUFHMUd3QVFCOFNiM1VBQUFXZEVsRVFWUWhLenM3VzI2M1cyNjNXM2ZjY1llR0RoMnFLVk9tS0MwdHplbG90dkY0UEZxK2ZMbkdqUnVuZ1FNSEtpRWhRUTgvL0xEMjdkdm5kTFJtclNtdWpjcHRsSldWMVh0ZTVmU0tpZ29WRkJSbzlPalI4dnY5dG16emFsMUpucFlxd3VrQUFBQTRiZHUyYldyVHBvMU9uejZ0WGJ0MmFmNzgrZnIwMDAvMXlpdXZLQ3dzZU85Rm5UOS9YbE9tVEpFeFJ0T21UVlBmdm4zbDlYcVZuWjJ0Tm0zYU9CM1BNZm41K1VwT1R0YktsU3ZWdW5YcldwZHR6dGRHZEhTMDFxNWRHL2k2SWZ2VkZIbENXZkQrMUFBQXdFYVdaYWxEaHc0YVBueTRsaTFicHZUMGRLMWF0Y3JwV0ZkbHdZSUZLaTh2MStMRmkrVjJ1OVc2ZFd1MWJkdFc4Zkh4NnRHamg5UHhIRk5jWEt6OC9QeDZMeDhzMTBaRDl3dU5oNElOQU1CRm9xS2k5UGpqait2ZGQ5OE5UTnU1YzZmR2p4K3YrUGg0alJ3NVVqdDI3SkQwcjErNXA2YW1hdmp3NFhyZ2dRZTBjK2RPclZpeFFrT0hEdFg5OTkrdlR6Lzl0TTcxU05McDA2ZjE3TFBQYXNDQUFSbzVjcVRlZnZ2dHdIQUFTYXFvcU5DY09YTTBkT2hRRFI0OFdETm16TkRaczJjdnV3OWVyMWZyMXEzVHBFbVRhcjJiNmZGNHRIRGhRbzBZTVVMeDhmRjY2S0dIdEdUSmtzQ3YrUnV5ZjVYTGJ0KytYV1BIanRXQUFRUDA5Tk5QNi9UcDB3M2UzcGRmZnFueDQ4Y3JJU0ZCanozMm1MNysrdXZBT21vN0R2VjVmMUpTa2lScHdJQUJjcnZkTlI2Ynk3bmN0VkhYZWFudG5GK05pNGQ3WE0xK1NYV2ZHNm4yYS9UaVBINi9YMHVYTHRXb1VhTUM2NnQ2SGxveUNqWUFBSmR4eXkyMzZPREJnNEZ5VVZwYXFwZGVla25idG0zVFBmZmNvLy8rNy8rdXRueGVYcDdXcmwycmhJUUV2ZmppaXpwMDZKQTJidHlvZSs2NVIyKysrV1pndWRyV00zUG1USjA1YzBhcHFhbDYrKzIzdFczYnRtcmIrT1V2ZjZsOSsvYnBMMy81aXpaczJLQ2lvaUs5OGNZYmw4MmZuNSt2c3JJeTllM2J0OWI5VEVsSjBaWXRXL1RtbTI5cSsvYnRtajE3dHQ1Nzd6MHRYcno0aXZaUGt0YXZYNiszM25wTDY5YXQwNmxUcC9RLy8vTS9EZDdlbWpWck5HL2VQSDN3d1FmcTBxV0xYbnZ0dFFZZGg5cmV2M1RwVWtuU2poMDdsSjZlWHV2eHVaeUxyNDI2OHRSMTdkamxhdmVyUHVlbXJtdTBxdi85My8vVm1qVnI5TnBycjJuNzl1MWFzR0NCMnJkdjMrQmNBQURBWmk2WHk3aGNMdE1Zc3JLeWpNdmxNcVdscFpmTSsrS0xMMHg4Zkh5MWFlZk9uVE4vKzl2ZnpLSkZpNHpMNVRJZWp5ZXdqaU5IamdUZVYvWHJYYnQyR1pmTFpieGViNjNyS1N3c05DNlh5K3pkdXpldzNQYnQyNDNMNVRMbDVlV21zTERRdU4xdWs1dWJHNWovMldlZm1TRkRobHgyMy9idDIyZGNMcGM1ZmZwMGpmdGZWRlJrM0c2MzJiMTdkN1hwNjlhdE0vZmRkMSsxWTFTZi9hdGM5dTkvLzN0Z1hlKy8vNzRaUEhod2c3ZVhuNTlmN1RpNDNXN2o4L25xUEE1MXZiL3FNdVhsNVRVZW0vcGVHL1U5TDdWZE81ZmJSdVc4bXY2Vmw1ZGY4djZyMmEvNm5KdTZydEdxNnk0cEtURjMzbm1uMmJWclY0MVo3Rlo1Ykp6K21TWHhJVWNBQUM0ck96dGIzLy8rOXdOZno1OC9YK3ZYcjFkY1hKeXV1ZVlhU2FyMnEvUEtPM050MjdhVkpIWHExRW1TQXN2NmZENkZoNGZYdUo3ang0OUxVcld4MGUzYXRRdThQbjc4dUl3eEdqZHUzQ1ZaUFI2UFdyVnFWVzFhVEV5TUxNdFNYbDVlamNNRmpoMDdKbU9NWW1OanEwM3YzcjI3Q2dzTEc3eC9sVzY0NFliQTY4NmRPNnVzckV4K3Y3OUIyN3YrK3V1ckhRZGpqTHhlYjUzSG9hNzMyL0hodjZyWFJuM09TMTNYVG0yMmJkc1dPT2FWMjY0Y0NtS24rcHlidXE3UnFvNGNPU0tmejZkZXZYclpualVZVUxBQkFMakl5Wk1udFhMbFNrMmJOazJTZFBqd1lTMWR1bFNyVjY5V2JHeXNkdXpZb2ZmZmY3L0I2NjF0UFpHUmtaS2tFeWRPQkY0WEZCUUUzdHV4WTBkSjBzYU5HOVdsUzVjNnR4VVZGYVg0K0hndFc3YXN4b0xkdVhOblNkS2hRNGZVcDArZmFqbWpvNk92K0NrWlo4K2VEWlRDUTRjTzZZWWJibEJZV0pndDIydm9jYkRieGRkR1hYbnN1bllhVzMzT1RWM1hhRlVkT25TUWRHR29VdS9ldlJzemVyUEVHR3dBQUNRWlkxUllXS2hObXpZcEtTbEpQL3poRC9YQUF3OUl1dkNCUWVuQ1hiNlNraEw5K2M5L3ZxSnQxTGFlRzIrOFVUZmZmTFBtejUrdmtwSVNIVGx5UkgvNHd4OEM4Nk9qbytWeXVUUjM3bHdWRkJUSTUvTnAvLzc5MnJselo0M2JlK0dGRjVTVGs2UG5uMzllZVhsNTh2bDhLaWtwMFNlZmZLSURCdzZvVTZkT0dqWnNtRkpTVXZUTk45L0k1L05wNzk2OVdyUm9rU1pPbkhoRit5aGRlSHBKYVdtcERoMDZwTGZmZmxzalI0NlVKRnUyZHlYSDRXSlJVVkdTcE4yN2Q2dWtwS1RPNVd1N051cktZOWUxVXg4TjJhK2lvaUo5KysyMyt2YmJiMVZZV0ZpdmMxUFhOVnBWZEhTMDdycnJMcVdrcEdqLy92M3krWHpLemMzVmtTTkg3TjNwWm9vNzJBQ0FrRGRreUJCWmxxV29xQ2oxNmROSEw3NzRvZ1lPSEJpWTM3Tm5UeVVtSnVxNTU1N1REVGZjb01URVJHM2Z2cjNCMjZsclBhKy8vcnBtenB5cDRjT0g2NVpiYnRHWU1XT1VrNU9qaUlpSXdQelpzMmRyN05peDhuZzhpbzJOVlhKeWNvM2I2OTY5dTFhc1dLRzMzbnBMVTZkTzFiZmZmcXMyYmRybzFsdHYxY3N2dnl4SmV2WFZWN1Znd1FJOTlkUlRPbjM2dExwMTY2YWtwQ1NOSFR1MndmdFhLUzR1VHFOSGoxWjVlYmtlZlBCQlRabzBLVERQanUwMTlEaGNyRWVQSGhvelpveVNrNU1WR1JtcER6LzhzTVpsNjdvMjZzcGoxN1ZqOTM2TkdqVXE4THBObXpiNjdMUFA2blZ1NnJwR3EwcEpTZEd2Zi8xclRaa3lSYVdscGVyWnM2ZFNVbExzM2VsbXluSTZBQUFBdGFuODBOS1ZQQlVoMktXbXB1bzN2L21OTm0zYTVIU1VlcWtjSDN6eHVHRzBYTTNwR3EwY0NwV1JrZUY0djJXSUNBQUF6VVJhV2xyZ3cyRjc5KzdWVzIrOXBSLzk2RWRPeHdJQ3VFYnJoeUVpQUFBMEU0Y09IZEtjT1hOVVZGU2tUcDA2YWNTSUVmckpUMzdpZEN3Z2dHdTBmaHkvaFE0QVFHMUNlWWdJZ1BwamlBZ0FBQURRUWxHd0FRQUFBQnRSc0FFQUFBQWJVYkFCQUFBQUcxR3dBUUFBQUJ0UnNBRUFBQUFiVWJBQkFBQUFHMUd3QVFBQUFCdFJzQUVBQUFBYlViQUJBQUFBRzFHd0FRQUFBQnRSc0FFQUFBQWJVYkFCQUFBQUcxR3dBUUFBQUJ0UnNBRUFBQUFiVWJBQkFBQUFHMUd3QVFBQUFCdFJzQUVBQUFBYlViQUJBQUFBRzFHd0FRQUFBQnRSc0FFQUFBQWJVYkFCQUFBQUcwVTRIUUFBZ1Bwd3U5MU9Sd0NBZXVFT05nQ2dXVFBHN0hRNkE0Q2dzZGZwQUFBQUFFSEg1WElabDh0bG5NNEIxSVE3MkFBQUFJQ05LTmdBQUFDQWpTallBQUFBZ0kwc3B3TUFBQURVcG4vLy9zTWtQVmo1dFdWWnowcVNNZWFOS292dHlNek1mTGVwc3dHWHcyUDZBQUJBYytldExOVlZWWjNtOC9uR05HMGtvR1lNRVFFQUFNMWFabWJtZG1OTVlTMkxsSGk5M28xTkZnaW9Bd1ViQUFBMGQxNUpLMnVaLzFGT1RrNUZVNFVCNmtMQkJnQUF3V0JOVFRPTU1hdWJNZ2hRRndvMkFBQm85czZjT2JOTlVzbkYwNDB4cFVWRlJXc2RpQVRVaUlJTkFBQ2F2Ynk4dkhKanpEc1hUN2NzSyszZ3dZUG5uY2dFMUlTQ0RRQUFnb0l4NXBMSDhQbjlmaDdOaDJhSGdnMEFBSUxDaVJNbnRrZ3FyVExwbk1mam9XQ2oyYUZnQXdDQW9IRDA2TkV5U1ZYSFcyL055Y2s1NjFRZW9DWVViQUFBRURUOGZuL1ZjZGg4dUJITkVnVWJBQUFFalhQbnpuMHM2Ynd4cHNMajhheHlPZzl3T1JSc0FBQVFOSEp6Yzg4WVl6WllsdlZaZG5aMmtkTjVnTXVKY0RvQUFBQkFReGhqVmtucTRuUU9vQ2FXMHdFQUFFRHo1SGE3MnhwamZtQ011ZHV5ckVHU3VrcTZYbElyaDZNMUYxNWpUS0drbzVabGZTNXBhMmxwNmViYzNOd3pUZ2VEc3lqWUFBQ2dtcjU5KzNabzFhclZORWxUSlVVNW5TZVlHR05LalRGditmMysyVmxaV1NlY3pnTm5VTEFCQUVDQTIrMSsxTy8zTDdZc3E0TmxXYnI5OXRzMWFOQWd1Vnd1ZGUzYVZlM2J0MWRFQkNOTUpjbnI5YXE0dUZqSGpoMVRSa2FHUHYvOGMzMzExVmN5eGtnWC9xeDdja1pHeGxKblU4SUpGR3dBQUNCSjRTNlg2dzFKeVpKMDk5MTNLems1V1QxNjlIQTRWbkE1ZXZTbzVzMmJwdzgvL0xCeTB0c1pHUmxQU3ZJNkdBdE5qSUlOQUFBaVhDN1hFa2xKN2RxMTA4c3Z2NnhodzRZNW5TbW9mZkhGRjNycHBaZFVWRlFrU1dzdHkzb3NQVDNkNDNRdU5JMXdwd01BQUFCbjllL2ZmNDVsV1ZNNmQrNnMzLzcydDNLNVhFNUhDbnJkdW5YVC9mZmZyNjFidCtyTW1UUGZsOVR0MkxGajY1ek9oYWJCSFd3QUFFTFk3YmZmUGo0c0xHeEYrL2J0dFhUcFV0MTQ0NDFPUjJwUkNnb0s5Ry8vOW04NmVmS2tKUDBzSXlOamdkT1owUGdvMkFBQWhLaisvZnQvMTdLc3I4UER3NlBtejUrditQaDRweU8xU0h2Mzd0Vi8vTWQveU9QeGxIcTkzcmpzN096L3orbE1hRno4SlVjQUFFS1VaVm4vVDFKVVltSWk1Ym9SOWVuVFI1TW5UNVpsV2RkR1JFUzg1WFFlTkQ3dVlBTUFFSUxpNHVMaUl5SWl2b2lKaWRHYU5XdlV1blZycHlPMWFCNlBSNG1KaVRwNDhLQjhQdDhEZS9icytjRHBUR2c4M01FR0FDQUVoWWVILzBLU0prMmFSTGx1QXExYXRkTFRUejh0NlYvSEhpMFhCUnNBZ0JEVHIxKy8zcFpsUGRDMWExZU5HalhLNlRnaDQ2Njc3bEpzYkt3a0piamRic2JrdEdBVWJBQUFRa3g0ZVBoUEpHbjA2Tkd5TEVhTE5oWExzalJod2dSSmt0L3ZmOGJoT0doRUZHd0FBRUpJNzk2OVd4dGpKa1pFUkdqTW1ERk94d2s1OTk1N3IxcTFhaVhMc2g3czJiUG5kNXpPZzhaQndRWUFJSVMwYnQzNkxzdXlPdmJ2MzEvdDI3ZDNPazdJaVl5TTFOMTMzeTFKMTNYczJQRkhUdWRCNDZCZ0F3QVFRb3d4OTB2U29FR0RuSTRTc29ZT0hTcEpNc2I4ME9Fb2FDUVViQUFBUW9obFdTT2xDeCs0Z3pQNjlldFgrWEtJa3puUWVDallBQUNFaU42OWUzZTBMT3UyamgwN3FrZVBIazdIQ1ZreE1UR0tqbzZXWlZrOTQrTGlibkE2RCt4SHdRWUFJRVMwYXRVcVRwSys5NzN2T1IwbDVNWEZ4VW1TSWlJaUJqc2NCWTJBZ2cwQVFJaXdMT3Y3a25UVFRUYzVIU1hrM1hiYmJaVXYzVTdtUU9PZ1lBTUFFQ0lxQ3piRFE1elh0V3RYU1pJeDVtYUhvNkFSVUxBQkFBZ1J4cGhiSmFsNzkrNjJyOXZqOFdqNTh1VWFOMjZjQmc0Y3FJU0VCRDM4OE1QYXQyK2Y3ZHVxcXFDZ1FLTkhqNWJmNzIvVTdkZ3RPanE2OHFYOUp3T09pM0E2QUFBQWFESXhrdFNwVXlkYlYzcisvSGxObVRKRnhoaE5telpOZmZ2MmxkZnJWWFoydHRxMGFXUGJkdkx6ODVXY25LeVZLMWVxZGV2V2tpNFUxYlZyMTlxMmphWnkzWFhYVmI2ODNza2NhQndVYkFBQVFvUmxXVjBrcVVPSERyYXVkOEdDQlNvdkw5ZnZmLy83UVBGdDNicTE0dVBqYmQxT2NYR3g4dlB6YlYyblU2S2lvaVJKbG1WUnNGc2dob2dBQUJBNnJwV2t0bTNiMnJaQ3I5ZXJkZXZXYWRLa1NZRnlmVGtlajBjTEZ5N1VpQkVqRkI4ZnI0Y2Vla2hMbGl3SkRPM0l6czZXMiszV2wxOStxZkhqeHlzaElVR1BQZmFZdnY3NjY4QTZrcEtTSkVrREJneVEyKzJ1OXI2eXNySTYxMUYxMlVxVjB5b3FLaVJKRlJVVm1qTm5qb1lPSGFyQmd3ZHJ4b3daT252MnJHM0hxOUozdmhQNEsrbjIzZUpIczBIQkJnQWdkTFNSVkdzUmJxajgvSHlWbFpXcGI5Kyt0UzZYa3BLaUxWdTI2TTAzMzlUMjdkczFlL1pzdmZmZWUxcThlSEcxNWRhc1dhTjU4K2JwZ3c4K1VKY3VYZlRhYTY4RjVpMWR1bFNTdEdQSERxV25wOWU0cmRyV1VaZGYvdktYMnJkdm4vN3lsNzlvdzRZTktpb3EwaHR2dkZIdjk5ZFhxMWF0S2wvYWR6TFFiRkN3QVFBSU1aWmwyYll1ajhjalNZcUlxSG5VNmVuVHA3Vmh3d2E5K09LTHV2WFdXeFVSRWFHNHVEaE5uanhaYTlhc3FiYnMxS2xUMWFsVEowVkZSU2t4TVZINzkrOXY4QWNZcjNRZFJVVkYyclJwazZaUG42N282R2kxYjk5ZVR6enhoRDcrK09NR2JiK0I3RHNaYURZWWd3MEFRSWd3eHB5M0xDdXl2THpjdG1FaU1URXhzaXhMZVhsNWdXRWJGenQyN0ppTU1ZcU5qYTAydlh2Mzdpb3NMS3hXZnErLy9sOURrdHUxYXlkampMeGViNFB1dXRlMGpyb2NQMzVjeGhpTkd6ZnVrbmtlajZmcVhlZXJWdmsvSnBMS2JWc3BtZzBLTmdBQW9hTlVVdVM1Yytkc0s5aFJVVkdLajQvWHNtWExhaXpZblR0M2xpUWRPblJJZmZyMENVdy9mUGl3b3FPakZSYldOTDlRcnl6cDU4K2ZEK3gvMWZIVkhUdDJsQ1J0M0xoUlhicDBhZFFzNWVVWGVyVXg1bnlqYmdpT1lJZ0lBQUFod3JLc0F1bkNVQWc3dmZEQ0M4ckp5ZEh6enordnZMdzgrWHcrbFpTVTZKTlBQdEdCQXdmVXFWTW5EUnMyVENrcEtmcm1tMi9rOC9tMGQrOWVMVnEwU0JNblRxejNkaXFmdkxGNzkyNlZsSlEwT0dmUG5qM1Z0bTFiYmRpd1FkS0ZrcnQ4K2ZMQS9Pam9hTGxjTHMyZE8xY0ZCUVh5K1h6YXYzKy9kdTdjMmVCdDFhVksvbTl0WHprY1I4RUdBQ0IwSEpPa1U2ZE8yYnJTN3QyN2E4V0tGWXFNak5UVXFWT1ZrSkNnRVNOR2FNV0tGWUd4MmErKytxcmNicmVlZXVvcERSZ3dRSys4OG9xU2twS1VtSmhZNyszMDZORkRZOGFNVVhKeXNoNTU1SkVHNTd6bW1tdVVrcEtpZDk1NVI2TkdqZEtVS1ZNMGNPREFhc3U4L3ZyckNnc0wwOWl4WXpWbzBDRE5talZMeHBnR2I2c3V4Y1hGa2lUTHNpallBQUFBd2FwLy8vN3pYQzZYV2JWcWxZR3pQdnJvSStOeXVZekw1VnJsOUhVQiszRUhHd0NBRUdHTTJTZEpCdzhlZERnSmpoNDlLa2t5eGh4d09Bb2FBUVViQUlBUVlWbFdya1RCYmc3Mjdkc25TZkw3L1prT1IwRWpvR0FEQUJBaXdzTEM5a2hTWGw2ZTAxRkMzcDQ5ZXlSSllXRmhuemtjQlkyQWdnMEFRSWhJVDA4L1pZejU1dFNwVXpwOCtMRFRjVUxXaVJNbmRPellNVW42UjJabTVsR244OEIrRkd3QUFFSkxxaVJ0MjdiTjZSd2hxL0x1dFRHR3U5Y3RGQVViQUlBUVlsbldoNUswZmZ0MnA2T0VySzFidDBxU0xNdmE1SEFVTkJJS05nQUFJYVN3c0hDTHBKS3Z2dnBLWjg2Y2NUcE95Q2tySzFOYVdwcU1NYVdXWmExeE9nOGFCd1ViQUlBUWN2RGd3Zk9TL3VqeGVMUnUzVHFuNDRTY3JWdTNWdjZaOUwrbXA2ZVhPWjBIallPQ0RRQkFpUEg1ZkwrVnBEVnIxalRLWHluRTVSbGo5TWMvL3JIeXkvbE9aa0hqb21BREFCQmk5dXpaazJtTTJYcm8wQ0c5Ly83N1RzY0pHVjk4OFVYbDg2OHpNak16dHpxZEI0MkhnZzBBUUdoNlJaSVdMMTRzajhmamRKWVd6K3YxYXY3OEN6ZXQvWDcvcXc3SFFTTUxkem9BQUFCb2VzZVBIejhVRXhOelozRng4YTNHR04xNTU1MU9SMnJSVnE1Y3FkVFVWQmxqdHUvZXZmc0ZwL09nY1hFSEd3Q0FFT1gxZW44bXFYVFpzbVhLenM1Mk9rNkxsWmVYcDNuejVrblNPYi9mLzZUVGVkRDRLTmdBQUlTb3JLeXN2L3Y5L21lOFhxK2VlKzQ1RlJRVU9CMnB4U2tzTE5UUGYvNXpWVlJVeU8vM3Y3Wm56NTRjcHpPaDhURkVCQUNBRUhiOCtQR01tSmlZcm1WbFplNHRXN2Jvbm52dVVidDI3WnlPMVNLY09uVksvL21mLzZsRGh3NUowdXJNek14a3B6T2hhWEFIR3dDQUVHZFoxbE9TMWg0NWNrUVRKa3pRcmwyN25JNFU5TEt6c3pWaHdnUWRPSEJBa2o0dUtTbVo0SFFtTkIzTDZRQUFBS0JaaUhDNVhHOUxtaUJKbzBhTjBrOS8rbFBGeE1RNEhDdTRuRHAxU3IvNzNlKzBldlhxeW1lTXYyZFoxdjlOVDAvblVTMGhoSUlOQUFBQ1hDN1hrNUxtU0lxeUxFdERoZ3pSc0dIRDFLdFhMM1h1M0ZtUmtaR0tpSWh3T21hejRQUDVkUGJzV1owNmRVcTV1Ym5hdW5XcjB0TFM1UGY3SmFuVUdETXpNelB6RGFkem91bFJzQUVBUURWeGNYRTNoSWVILzBwU29tVloxenFkSjhpY2s3VEc2L1ZPejhyS091eDBHRGlEZ2cwQUFDNnJWNjllN2RxMmJmdUVaVm4zU0lxVDFGblNkWks0aFgyQnp4aFRMT2xiU1ZuR21HMCtuKzhQMmRuWlJVNEhBd0FBQUFBQUFBQUFBQUFBQUFBQUFBQUFBQUFBQUFBQUFBQUFBQUFBQUFBQUFBQUFBQUFBQUFBQUFBQUFBQUFBQUFBQUFBQUFBQUFBQUFBQUFBQUFBQUFBQUFBQUFBQUFBQUFBQUFBQUFBQUFBQUFBQUFBQUFBQUFBQUFBQUFBQUFBQUFBQUFBQUFBQUFBQUFBQUFBQUFBQUFBQUFBQUFBQUFBQUFBQUFBQUFBQUFBQWp2di9BVzgrUFFRYTN3WGhBQUFBQUVsRlRrU3VRbUNDIiwKCSJUaGVtZSIgOiAiIiwKCSJUeXBlIiA6ICJmbG93IiwKCSJWZXJzaW9uIiA6ICIyNiIKfQo="/>
    </extobj>
  </extobjs>
</s:customData>
</file>

<file path=customXml/itemProps5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2424</Words>
  <Application>WPS 演示</Application>
  <PresentationFormat>宽屏</PresentationFormat>
  <Paragraphs>205</Paragraphs>
  <Slides>20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7" baseType="lpstr">
      <vt:lpstr>Arial</vt:lpstr>
      <vt:lpstr>宋体</vt:lpstr>
      <vt:lpstr>Wingdings</vt:lpstr>
      <vt:lpstr>仓耳渔阳体 W05</vt:lpstr>
      <vt:lpstr>思源黑体 CN Light</vt:lpstr>
      <vt:lpstr>Mongolian Baiti</vt:lpstr>
      <vt:lpstr>OPPOSans M</vt:lpstr>
      <vt:lpstr>Roboto Black</vt:lpstr>
      <vt:lpstr>Verdana</vt:lpstr>
      <vt:lpstr>等线</vt:lpstr>
      <vt:lpstr>微软雅黑</vt:lpstr>
      <vt:lpstr>Arial Unicode MS</vt:lpstr>
      <vt:lpstr>Roboto Light</vt:lpstr>
      <vt:lpstr>黑体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彭 玉凤</dc:creator>
  <cp:lastModifiedBy>Leilah</cp:lastModifiedBy>
  <cp:revision>181</cp:revision>
  <dcterms:created xsi:type="dcterms:W3CDTF">2022-04-20T12:00:00Z</dcterms:created>
  <dcterms:modified xsi:type="dcterms:W3CDTF">2023-02-13T14:28:08Z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848497F27FD1469B8C5EC34852CC3EFB</vt:lpwstr>
  </property>
  <property fmtid="{D5CDD505-2E9C-101B-9397-08002B2CF9AE}" pid="3" name="KSOProductBuildVer">
    <vt:lpwstr>2052-11.1.0.13703</vt:lpwstr>
  </property>
  <property fmtid="{D5CDD505-2E9C-101B-9397-08002B2CF9AE}" pid="4" name="KSOTemplateUUID">
    <vt:lpwstr>v1.0_mb_IoTl9eIE+R1ahZk6Y8cu0w==</vt:lpwstr>
  </property>
</Properties>
</file>

<file path=docProps/thumbnail.jpeg>
</file>